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63" r:id="rId3"/>
    <p:sldId id="265" r:id="rId4"/>
    <p:sldId id="268" r:id="rId5"/>
    <p:sldId id="264" r:id="rId6"/>
    <p:sldId id="266" r:id="rId7"/>
    <p:sldId id="267" r:id="rId8"/>
    <p:sldId id="269" r:id="rId9"/>
    <p:sldId id="270" r:id="rId10"/>
    <p:sldId id="271" r:id="rId11"/>
    <p:sldId id="272" r:id="rId12"/>
    <p:sldId id="273" r:id="rId13"/>
    <p:sldId id="276" r:id="rId14"/>
    <p:sldId id="277" r:id="rId15"/>
    <p:sldId id="274" r:id="rId16"/>
    <p:sldId id="275" r:id="rId17"/>
    <p:sldId id="282" r:id="rId18"/>
    <p:sldId id="283" r:id="rId19"/>
    <p:sldId id="260" r:id="rId20"/>
    <p:sldId id="278" r:id="rId21"/>
    <p:sldId id="279" r:id="rId22"/>
    <p:sldId id="280" r:id="rId23"/>
    <p:sldId id="281"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4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7991D-40A4-46A1-8156-192ED807F56B}" type="datetimeFigureOut">
              <a:rPr lang="en-GB" smtClean="0"/>
              <a:t>20/05/2025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740A2-7EEA-49D6-8C75-9F4CA435BE50}" type="slidenum">
              <a:rPr lang="en-GB" smtClean="0"/>
              <a:t>‹#›</a:t>
            </a:fld>
            <a:endParaRPr lang="en-GB"/>
          </a:p>
        </p:txBody>
      </p:sp>
    </p:spTree>
    <p:extLst>
      <p:ext uri="{BB962C8B-B14F-4D97-AF65-F5344CB8AC3E}">
        <p14:creationId xmlns:p14="http://schemas.microsoft.com/office/powerpoint/2010/main" val="339007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3788" y="5186075"/>
            <a:ext cx="5390305" cy="42431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38113"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4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3788" y="5186075"/>
            <a:ext cx="5390305" cy="42431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38113"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959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3788" y="5186075"/>
            <a:ext cx="5390305" cy="42431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38113"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3788" y="5186075"/>
            <a:ext cx="5390305" cy="42431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38113"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57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3788" y="5186075"/>
            <a:ext cx="5390305" cy="42431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38113"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54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3788" y="5186075"/>
            <a:ext cx="5390305" cy="42431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38113"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38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3788" y="5186075"/>
            <a:ext cx="5390305" cy="42431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38113"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38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73788" y="5186075"/>
            <a:ext cx="5390305" cy="42431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38113" y="1347788"/>
            <a:ext cx="6464300"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146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04A0A8-77FD-4E26-BB98-7274EEE76B31}"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45D84-6A5D-4493-9337-9845C5806B1B}" type="slidenum">
              <a:rPr lang="en-GB" smtClean="0"/>
              <a:t>‹#›</a:t>
            </a:fld>
            <a:endParaRPr lang="en-GB"/>
          </a:p>
        </p:txBody>
      </p:sp>
    </p:spTree>
    <p:extLst>
      <p:ext uri="{BB962C8B-B14F-4D97-AF65-F5344CB8AC3E}">
        <p14:creationId xmlns:p14="http://schemas.microsoft.com/office/powerpoint/2010/main" val="44204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04A0A8-77FD-4E26-BB98-7274EEE76B31}"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45D84-6A5D-4493-9337-9845C5806B1B}" type="slidenum">
              <a:rPr lang="en-GB" smtClean="0"/>
              <a:t>‹#›</a:t>
            </a:fld>
            <a:endParaRPr lang="en-GB"/>
          </a:p>
        </p:txBody>
      </p:sp>
    </p:spTree>
    <p:extLst>
      <p:ext uri="{BB962C8B-B14F-4D97-AF65-F5344CB8AC3E}">
        <p14:creationId xmlns:p14="http://schemas.microsoft.com/office/powerpoint/2010/main" val="101743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04A0A8-77FD-4E26-BB98-7274EEE76B31}"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45D84-6A5D-4493-9337-9845C5806B1B}" type="slidenum">
              <a:rPr lang="en-GB" smtClean="0"/>
              <a:t>‹#›</a:t>
            </a:fld>
            <a:endParaRPr lang="en-GB"/>
          </a:p>
        </p:txBody>
      </p:sp>
    </p:spTree>
    <p:extLst>
      <p:ext uri="{BB962C8B-B14F-4D97-AF65-F5344CB8AC3E}">
        <p14:creationId xmlns:p14="http://schemas.microsoft.com/office/powerpoint/2010/main" val="99976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299B6-497F-4881-A80A-D6DAFA525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D50779-539C-4C5B-A669-D83A1072C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9DA76E-FE19-4883-8E71-399C149621ED}"/>
              </a:ext>
            </a:extLst>
          </p:cNvPr>
          <p:cNvSpPr>
            <a:spLocks noGrp="1"/>
          </p:cNvSpPr>
          <p:nvPr>
            <p:ph type="dt" sz="half" idx="10"/>
          </p:nvPr>
        </p:nvSpPr>
        <p:spPr/>
        <p:txBody>
          <a:bodyPr/>
          <a:lstStyle/>
          <a:p>
            <a:fld id="{7F68899B-F422-4200-923D-F40ED081A765}" type="datetimeFigureOut">
              <a:rPr lang="en-GB" smtClean="0"/>
              <a:t>20/05/2025</a:t>
            </a:fld>
            <a:endParaRPr lang="en-GB"/>
          </a:p>
        </p:txBody>
      </p:sp>
      <p:sp>
        <p:nvSpPr>
          <p:cNvPr id="5" name="Footer Placeholder 4">
            <a:extLst>
              <a:ext uri="{FF2B5EF4-FFF2-40B4-BE49-F238E27FC236}">
                <a16:creationId xmlns:a16="http://schemas.microsoft.com/office/drawing/2014/main" id="{6F988FFF-2E2F-4856-B3BD-9A1A6DB946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918912-B27A-4C16-804F-9246D8167F1F}"/>
              </a:ext>
            </a:extLst>
          </p:cNvPr>
          <p:cNvSpPr>
            <a:spLocks noGrp="1"/>
          </p:cNvSpPr>
          <p:nvPr>
            <p:ph type="sldNum" sz="quarter" idx="12"/>
          </p:nvPr>
        </p:nvSpPr>
        <p:spPr/>
        <p:txBody>
          <a:bodyPr/>
          <a:lstStyle/>
          <a:p>
            <a:fld id="{CD39DADD-0F5E-4E15-9153-5A8E76F56D0D}" type="slidenum">
              <a:rPr lang="en-GB" smtClean="0"/>
              <a:t>‹#›</a:t>
            </a:fld>
            <a:endParaRPr lang="en-GB"/>
          </a:p>
        </p:txBody>
      </p:sp>
    </p:spTree>
    <p:extLst>
      <p:ext uri="{BB962C8B-B14F-4D97-AF65-F5344CB8AC3E}">
        <p14:creationId xmlns:p14="http://schemas.microsoft.com/office/powerpoint/2010/main" val="3310283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B01D3-B51D-4B69-948B-59952A0B6F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BA0685-307A-4232-8601-E7007EF29E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CD60E4-73C1-4302-B03E-69E4598DA71E}"/>
              </a:ext>
            </a:extLst>
          </p:cNvPr>
          <p:cNvSpPr>
            <a:spLocks noGrp="1"/>
          </p:cNvSpPr>
          <p:nvPr>
            <p:ph type="dt" sz="half" idx="10"/>
          </p:nvPr>
        </p:nvSpPr>
        <p:spPr/>
        <p:txBody>
          <a:bodyPr/>
          <a:lstStyle/>
          <a:p>
            <a:fld id="{7F68899B-F422-4200-923D-F40ED081A765}" type="datetimeFigureOut">
              <a:rPr lang="en-GB" smtClean="0"/>
              <a:t>20/05/2025</a:t>
            </a:fld>
            <a:endParaRPr lang="en-GB"/>
          </a:p>
        </p:txBody>
      </p:sp>
      <p:sp>
        <p:nvSpPr>
          <p:cNvPr id="5" name="Footer Placeholder 4">
            <a:extLst>
              <a:ext uri="{FF2B5EF4-FFF2-40B4-BE49-F238E27FC236}">
                <a16:creationId xmlns:a16="http://schemas.microsoft.com/office/drawing/2014/main" id="{626F4C7B-7D91-46CC-A768-583F5BC289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B7FD27-2776-4780-91AB-56779B78FEB5}"/>
              </a:ext>
            </a:extLst>
          </p:cNvPr>
          <p:cNvSpPr>
            <a:spLocks noGrp="1"/>
          </p:cNvSpPr>
          <p:nvPr>
            <p:ph type="sldNum" sz="quarter" idx="12"/>
          </p:nvPr>
        </p:nvSpPr>
        <p:spPr/>
        <p:txBody>
          <a:bodyPr/>
          <a:lstStyle/>
          <a:p>
            <a:fld id="{CD39DADD-0F5E-4E15-9153-5A8E76F56D0D}" type="slidenum">
              <a:rPr lang="en-GB" smtClean="0"/>
              <a:t>‹#›</a:t>
            </a:fld>
            <a:endParaRPr lang="en-GB"/>
          </a:p>
        </p:txBody>
      </p:sp>
    </p:spTree>
    <p:extLst>
      <p:ext uri="{BB962C8B-B14F-4D97-AF65-F5344CB8AC3E}">
        <p14:creationId xmlns:p14="http://schemas.microsoft.com/office/powerpoint/2010/main" val="3883854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B804-C49B-460A-A0A6-13303F84E9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19E6E6-36E0-48D8-A8A0-4A597EEAC8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42B9B5-7B8F-40F7-ACE8-ABAD988CB6D7}"/>
              </a:ext>
            </a:extLst>
          </p:cNvPr>
          <p:cNvSpPr>
            <a:spLocks noGrp="1"/>
          </p:cNvSpPr>
          <p:nvPr>
            <p:ph type="dt" sz="half" idx="10"/>
          </p:nvPr>
        </p:nvSpPr>
        <p:spPr/>
        <p:txBody>
          <a:bodyPr/>
          <a:lstStyle/>
          <a:p>
            <a:fld id="{7F68899B-F422-4200-923D-F40ED081A765}" type="datetimeFigureOut">
              <a:rPr lang="en-GB" smtClean="0"/>
              <a:t>20/05/2025</a:t>
            </a:fld>
            <a:endParaRPr lang="en-GB"/>
          </a:p>
        </p:txBody>
      </p:sp>
      <p:sp>
        <p:nvSpPr>
          <p:cNvPr id="5" name="Footer Placeholder 4">
            <a:extLst>
              <a:ext uri="{FF2B5EF4-FFF2-40B4-BE49-F238E27FC236}">
                <a16:creationId xmlns:a16="http://schemas.microsoft.com/office/drawing/2014/main" id="{A7F75BF5-0CDD-4536-BA9E-10F27F1635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963EDE-7D86-492F-A264-E489A32D9E01}"/>
              </a:ext>
            </a:extLst>
          </p:cNvPr>
          <p:cNvSpPr>
            <a:spLocks noGrp="1"/>
          </p:cNvSpPr>
          <p:nvPr>
            <p:ph type="sldNum" sz="quarter" idx="12"/>
          </p:nvPr>
        </p:nvSpPr>
        <p:spPr/>
        <p:txBody>
          <a:bodyPr/>
          <a:lstStyle/>
          <a:p>
            <a:fld id="{CD39DADD-0F5E-4E15-9153-5A8E76F56D0D}" type="slidenum">
              <a:rPr lang="en-GB" smtClean="0"/>
              <a:t>‹#›</a:t>
            </a:fld>
            <a:endParaRPr lang="en-GB"/>
          </a:p>
        </p:txBody>
      </p:sp>
    </p:spTree>
    <p:extLst>
      <p:ext uri="{BB962C8B-B14F-4D97-AF65-F5344CB8AC3E}">
        <p14:creationId xmlns:p14="http://schemas.microsoft.com/office/powerpoint/2010/main" val="3272891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E134-5419-4B8A-B421-8FA1613337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C987FE-35E2-48F2-A18E-50AAA03528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23A656-1819-4BC4-82AA-1938054653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DBF5CB-A2F7-449C-B2DA-E0FE15FF85E5}"/>
              </a:ext>
            </a:extLst>
          </p:cNvPr>
          <p:cNvSpPr>
            <a:spLocks noGrp="1"/>
          </p:cNvSpPr>
          <p:nvPr>
            <p:ph type="dt" sz="half" idx="10"/>
          </p:nvPr>
        </p:nvSpPr>
        <p:spPr/>
        <p:txBody>
          <a:bodyPr/>
          <a:lstStyle/>
          <a:p>
            <a:fld id="{7F68899B-F422-4200-923D-F40ED081A765}" type="datetimeFigureOut">
              <a:rPr lang="en-GB" smtClean="0"/>
              <a:t>20/05/2025</a:t>
            </a:fld>
            <a:endParaRPr lang="en-GB"/>
          </a:p>
        </p:txBody>
      </p:sp>
      <p:sp>
        <p:nvSpPr>
          <p:cNvPr id="6" name="Footer Placeholder 5">
            <a:extLst>
              <a:ext uri="{FF2B5EF4-FFF2-40B4-BE49-F238E27FC236}">
                <a16:creationId xmlns:a16="http://schemas.microsoft.com/office/drawing/2014/main" id="{A63D3D6D-9D4C-4552-BD93-DE9E4A56EE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E0C09E-7D3E-413D-8065-F5E9523CD557}"/>
              </a:ext>
            </a:extLst>
          </p:cNvPr>
          <p:cNvSpPr>
            <a:spLocks noGrp="1"/>
          </p:cNvSpPr>
          <p:nvPr>
            <p:ph type="sldNum" sz="quarter" idx="12"/>
          </p:nvPr>
        </p:nvSpPr>
        <p:spPr/>
        <p:txBody>
          <a:bodyPr/>
          <a:lstStyle/>
          <a:p>
            <a:fld id="{CD39DADD-0F5E-4E15-9153-5A8E76F56D0D}" type="slidenum">
              <a:rPr lang="en-GB" smtClean="0"/>
              <a:t>‹#›</a:t>
            </a:fld>
            <a:endParaRPr lang="en-GB"/>
          </a:p>
        </p:txBody>
      </p:sp>
    </p:spTree>
    <p:extLst>
      <p:ext uri="{BB962C8B-B14F-4D97-AF65-F5344CB8AC3E}">
        <p14:creationId xmlns:p14="http://schemas.microsoft.com/office/powerpoint/2010/main" val="2686334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A6B9-ABD2-4EC7-9798-3B6708BE8C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F27D42-F98A-445F-9B76-282361D7B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605E9F-5702-4DD0-94BC-DCCB74596B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2BBBF0-6283-438B-B565-8612ECB3C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C62FDC-75C0-4493-B7A5-DF7D2BCB2B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385FCD-66C2-4A71-AA33-A653D2CDF2EB}"/>
              </a:ext>
            </a:extLst>
          </p:cNvPr>
          <p:cNvSpPr>
            <a:spLocks noGrp="1"/>
          </p:cNvSpPr>
          <p:nvPr>
            <p:ph type="dt" sz="half" idx="10"/>
          </p:nvPr>
        </p:nvSpPr>
        <p:spPr/>
        <p:txBody>
          <a:bodyPr/>
          <a:lstStyle/>
          <a:p>
            <a:fld id="{7F68899B-F422-4200-923D-F40ED081A765}" type="datetimeFigureOut">
              <a:rPr lang="en-GB" smtClean="0"/>
              <a:t>20/05/2025</a:t>
            </a:fld>
            <a:endParaRPr lang="en-GB"/>
          </a:p>
        </p:txBody>
      </p:sp>
      <p:sp>
        <p:nvSpPr>
          <p:cNvPr id="8" name="Footer Placeholder 7">
            <a:extLst>
              <a:ext uri="{FF2B5EF4-FFF2-40B4-BE49-F238E27FC236}">
                <a16:creationId xmlns:a16="http://schemas.microsoft.com/office/drawing/2014/main" id="{AAD21D9A-D579-4125-A86D-E129343E49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EF4A11-5EA0-4752-A31F-E9BB4063309D}"/>
              </a:ext>
            </a:extLst>
          </p:cNvPr>
          <p:cNvSpPr>
            <a:spLocks noGrp="1"/>
          </p:cNvSpPr>
          <p:nvPr>
            <p:ph type="sldNum" sz="quarter" idx="12"/>
          </p:nvPr>
        </p:nvSpPr>
        <p:spPr/>
        <p:txBody>
          <a:bodyPr/>
          <a:lstStyle/>
          <a:p>
            <a:fld id="{CD39DADD-0F5E-4E15-9153-5A8E76F56D0D}" type="slidenum">
              <a:rPr lang="en-GB" smtClean="0"/>
              <a:t>‹#›</a:t>
            </a:fld>
            <a:endParaRPr lang="en-GB"/>
          </a:p>
        </p:txBody>
      </p:sp>
    </p:spTree>
    <p:extLst>
      <p:ext uri="{BB962C8B-B14F-4D97-AF65-F5344CB8AC3E}">
        <p14:creationId xmlns:p14="http://schemas.microsoft.com/office/powerpoint/2010/main" val="3413746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B837-CA75-4ABB-84A0-DE0917A972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75887D-383A-43A4-BF22-1CB780581CAA}"/>
              </a:ext>
            </a:extLst>
          </p:cNvPr>
          <p:cNvSpPr>
            <a:spLocks noGrp="1"/>
          </p:cNvSpPr>
          <p:nvPr>
            <p:ph type="dt" sz="half" idx="10"/>
          </p:nvPr>
        </p:nvSpPr>
        <p:spPr/>
        <p:txBody>
          <a:bodyPr/>
          <a:lstStyle/>
          <a:p>
            <a:fld id="{7F68899B-F422-4200-923D-F40ED081A765}" type="datetimeFigureOut">
              <a:rPr lang="en-GB" smtClean="0"/>
              <a:t>20/05/2025</a:t>
            </a:fld>
            <a:endParaRPr lang="en-GB"/>
          </a:p>
        </p:txBody>
      </p:sp>
      <p:sp>
        <p:nvSpPr>
          <p:cNvPr id="4" name="Footer Placeholder 3">
            <a:extLst>
              <a:ext uri="{FF2B5EF4-FFF2-40B4-BE49-F238E27FC236}">
                <a16:creationId xmlns:a16="http://schemas.microsoft.com/office/drawing/2014/main" id="{A3F35A94-C700-4B78-B8C2-1CCED91D06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BE5A82-BC9B-413D-8F3D-15BB66E0A046}"/>
              </a:ext>
            </a:extLst>
          </p:cNvPr>
          <p:cNvSpPr>
            <a:spLocks noGrp="1"/>
          </p:cNvSpPr>
          <p:nvPr>
            <p:ph type="sldNum" sz="quarter" idx="12"/>
          </p:nvPr>
        </p:nvSpPr>
        <p:spPr/>
        <p:txBody>
          <a:bodyPr/>
          <a:lstStyle/>
          <a:p>
            <a:fld id="{CD39DADD-0F5E-4E15-9153-5A8E76F56D0D}" type="slidenum">
              <a:rPr lang="en-GB" smtClean="0"/>
              <a:t>‹#›</a:t>
            </a:fld>
            <a:endParaRPr lang="en-GB"/>
          </a:p>
        </p:txBody>
      </p:sp>
    </p:spTree>
    <p:extLst>
      <p:ext uri="{BB962C8B-B14F-4D97-AF65-F5344CB8AC3E}">
        <p14:creationId xmlns:p14="http://schemas.microsoft.com/office/powerpoint/2010/main" val="1018398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BE146-6308-490F-8841-C9224B016F19}"/>
              </a:ext>
            </a:extLst>
          </p:cNvPr>
          <p:cNvSpPr>
            <a:spLocks noGrp="1"/>
          </p:cNvSpPr>
          <p:nvPr>
            <p:ph type="dt" sz="half" idx="10"/>
          </p:nvPr>
        </p:nvSpPr>
        <p:spPr/>
        <p:txBody>
          <a:bodyPr/>
          <a:lstStyle/>
          <a:p>
            <a:fld id="{7F68899B-F422-4200-923D-F40ED081A765}" type="datetimeFigureOut">
              <a:rPr lang="en-GB" smtClean="0"/>
              <a:t>20/05/2025</a:t>
            </a:fld>
            <a:endParaRPr lang="en-GB"/>
          </a:p>
        </p:txBody>
      </p:sp>
      <p:sp>
        <p:nvSpPr>
          <p:cNvPr id="3" name="Footer Placeholder 2">
            <a:extLst>
              <a:ext uri="{FF2B5EF4-FFF2-40B4-BE49-F238E27FC236}">
                <a16:creationId xmlns:a16="http://schemas.microsoft.com/office/drawing/2014/main" id="{2AF8FB5A-E09D-4B0B-B3FF-E6A4D1D68D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B1960A-398D-4036-A175-1873CFC57F7C}"/>
              </a:ext>
            </a:extLst>
          </p:cNvPr>
          <p:cNvSpPr>
            <a:spLocks noGrp="1"/>
          </p:cNvSpPr>
          <p:nvPr>
            <p:ph type="sldNum" sz="quarter" idx="12"/>
          </p:nvPr>
        </p:nvSpPr>
        <p:spPr/>
        <p:txBody>
          <a:bodyPr/>
          <a:lstStyle/>
          <a:p>
            <a:fld id="{CD39DADD-0F5E-4E15-9153-5A8E76F56D0D}" type="slidenum">
              <a:rPr lang="en-GB" smtClean="0"/>
              <a:t>‹#›</a:t>
            </a:fld>
            <a:endParaRPr lang="en-GB"/>
          </a:p>
        </p:txBody>
      </p:sp>
    </p:spTree>
    <p:extLst>
      <p:ext uri="{BB962C8B-B14F-4D97-AF65-F5344CB8AC3E}">
        <p14:creationId xmlns:p14="http://schemas.microsoft.com/office/powerpoint/2010/main" val="1980132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3698-6A2A-4E16-9E93-CAAEB6D35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563B17-A2AB-4164-81D7-19364B624C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39BA7C-B0C1-496C-A3C9-8BAFB8BB8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15DCE0-07AF-448B-B78B-6914D41037D6}"/>
              </a:ext>
            </a:extLst>
          </p:cNvPr>
          <p:cNvSpPr>
            <a:spLocks noGrp="1"/>
          </p:cNvSpPr>
          <p:nvPr>
            <p:ph type="dt" sz="half" idx="10"/>
          </p:nvPr>
        </p:nvSpPr>
        <p:spPr/>
        <p:txBody>
          <a:bodyPr/>
          <a:lstStyle/>
          <a:p>
            <a:fld id="{7F68899B-F422-4200-923D-F40ED081A765}" type="datetimeFigureOut">
              <a:rPr lang="en-GB" smtClean="0"/>
              <a:t>20/05/2025</a:t>
            </a:fld>
            <a:endParaRPr lang="en-GB"/>
          </a:p>
        </p:txBody>
      </p:sp>
      <p:sp>
        <p:nvSpPr>
          <p:cNvPr id="6" name="Footer Placeholder 5">
            <a:extLst>
              <a:ext uri="{FF2B5EF4-FFF2-40B4-BE49-F238E27FC236}">
                <a16:creationId xmlns:a16="http://schemas.microsoft.com/office/drawing/2014/main" id="{93129EFF-7465-4A33-B536-BE80A4349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10287A-74CC-4A9B-8973-E0C841A416F5}"/>
              </a:ext>
            </a:extLst>
          </p:cNvPr>
          <p:cNvSpPr>
            <a:spLocks noGrp="1"/>
          </p:cNvSpPr>
          <p:nvPr>
            <p:ph type="sldNum" sz="quarter" idx="12"/>
          </p:nvPr>
        </p:nvSpPr>
        <p:spPr/>
        <p:txBody>
          <a:bodyPr/>
          <a:lstStyle/>
          <a:p>
            <a:fld id="{CD39DADD-0F5E-4E15-9153-5A8E76F56D0D}" type="slidenum">
              <a:rPr lang="en-GB" smtClean="0"/>
              <a:t>‹#›</a:t>
            </a:fld>
            <a:endParaRPr lang="en-GB"/>
          </a:p>
        </p:txBody>
      </p:sp>
    </p:spTree>
    <p:extLst>
      <p:ext uri="{BB962C8B-B14F-4D97-AF65-F5344CB8AC3E}">
        <p14:creationId xmlns:p14="http://schemas.microsoft.com/office/powerpoint/2010/main" val="410094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04A0A8-77FD-4E26-BB98-7274EEE76B31}"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45D84-6A5D-4493-9337-9845C5806B1B}" type="slidenum">
              <a:rPr lang="en-GB" smtClean="0"/>
              <a:t>‹#›</a:t>
            </a:fld>
            <a:endParaRPr lang="en-GB"/>
          </a:p>
        </p:txBody>
      </p:sp>
    </p:spTree>
    <p:extLst>
      <p:ext uri="{BB962C8B-B14F-4D97-AF65-F5344CB8AC3E}">
        <p14:creationId xmlns:p14="http://schemas.microsoft.com/office/powerpoint/2010/main" val="204295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893E-761E-4EAE-860A-6B972ED66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10A0BC-A637-4426-B619-76D6834CDA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32409D-AE18-43F6-AB91-1992FD463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B02790-00DF-4154-9B6C-0296EC860E66}"/>
              </a:ext>
            </a:extLst>
          </p:cNvPr>
          <p:cNvSpPr>
            <a:spLocks noGrp="1"/>
          </p:cNvSpPr>
          <p:nvPr>
            <p:ph type="dt" sz="half" idx="10"/>
          </p:nvPr>
        </p:nvSpPr>
        <p:spPr/>
        <p:txBody>
          <a:bodyPr/>
          <a:lstStyle/>
          <a:p>
            <a:fld id="{7F68899B-F422-4200-923D-F40ED081A765}" type="datetimeFigureOut">
              <a:rPr lang="en-GB" smtClean="0"/>
              <a:t>20/05/2025</a:t>
            </a:fld>
            <a:endParaRPr lang="en-GB"/>
          </a:p>
        </p:txBody>
      </p:sp>
      <p:sp>
        <p:nvSpPr>
          <p:cNvPr id="6" name="Footer Placeholder 5">
            <a:extLst>
              <a:ext uri="{FF2B5EF4-FFF2-40B4-BE49-F238E27FC236}">
                <a16:creationId xmlns:a16="http://schemas.microsoft.com/office/drawing/2014/main" id="{E5BE674D-0061-44C3-B05C-D0F504E011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505DC2-5C5D-4F1A-9D8C-3C950E366541}"/>
              </a:ext>
            </a:extLst>
          </p:cNvPr>
          <p:cNvSpPr>
            <a:spLocks noGrp="1"/>
          </p:cNvSpPr>
          <p:nvPr>
            <p:ph type="sldNum" sz="quarter" idx="12"/>
          </p:nvPr>
        </p:nvSpPr>
        <p:spPr/>
        <p:txBody>
          <a:bodyPr/>
          <a:lstStyle/>
          <a:p>
            <a:fld id="{CD39DADD-0F5E-4E15-9153-5A8E76F56D0D}" type="slidenum">
              <a:rPr lang="en-GB" smtClean="0"/>
              <a:t>‹#›</a:t>
            </a:fld>
            <a:endParaRPr lang="en-GB"/>
          </a:p>
        </p:txBody>
      </p:sp>
    </p:spTree>
    <p:extLst>
      <p:ext uri="{BB962C8B-B14F-4D97-AF65-F5344CB8AC3E}">
        <p14:creationId xmlns:p14="http://schemas.microsoft.com/office/powerpoint/2010/main" val="210774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0213-B2CE-4D83-9347-1ABE7DB491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56A47F-BCCD-43D9-8895-9EDFABBDA6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9CDDFD-8576-4504-898E-06C3D3A9D460}"/>
              </a:ext>
            </a:extLst>
          </p:cNvPr>
          <p:cNvSpPr>
            <a:spLocks noGrp="1"/>
          </p:cNvSpPr>
          <p:nvPr>
            <p:ph type="dt" sz="half" idx="10"/>
          </p:nvPr>
        </p:nvSpPr>
        <p:spPr/>
        <p:txBody>
          <a:bodyPr/>
          <a:lstStyle/>
          <a:p>
            <a:fld id="{7F68899B-F422-4200-923D-F40ED081A765}" type="datetimeFigureOut">
              <a:rPr lang="en-GB" smtClean="0"/>
              <a:t>20/05/2025</a:t>
            </a:fld>
            <a:endParaRPr lang="en-GB"/>
          </a:p>
        </p:txBody>
      </p:sp>
      <p:sp>
        <p:nvSpPr>
          <p:cNvPr id="5" name="Footer Placeholder 4">
            <a:extLst>
              <a:ext uri="{FF2B5EF4-FFF2-40B4-BE49-F238E27FC236}">
                <a16:creationId xmlns:a16="http://schemas.microsoft.com/office/drawing/2014/main" id="{198C1550-FBB5-4B45-A541-3186EC4590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6D1AD-42DC-4A02-81AA-62FEE894C1D6}"/>
              </a:ext>
            </a:extLst>
          </p:cNvPr>
          <p:cNvSpPr>
            <a:spLocks noGrp="1"/>
          </p:cNvSpPr>
          <p:nvPr>
            <p:ph type="sldNum" sz="quarter" idx="12"/>
          </p:nvPr>
        </p:nvSpPr>
        <p:spPr/>
        <p:txBody>
          <a:bodyPr/>
          <a:lstStyle/>
          <a:p>
            <a:fld id="{CD39DADD-0F5E-4E15-9153-5A8E76F56D0D}" type="slidenum">
              <a:rPr lang="en-GB" smtClean="0"/>
              <a:t>‹#›</a:t>
            </a:fld>
            <a:endParaRPr lang="en-GB"/>
          </a:p>
        </p:txBody>
      </p:sp>
    </p:spTree>
    <p:extLst>
      <p:ext uri="{BB962C8B-B14F-4D97-AF65-F5344CB8AC3E}">
        <p14:creationId xmlns:p14="http://schemas.microsoft.com/office/powerpoint/2010/main" val="396813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B2042F-BFA0-40C0-8D94-D8540317E0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9D5A8E-71CF-48B5-8483-BE7DD4DE08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70F557-1B0C-43D2-BC36-5AF546678374}"/>
              </a:ext>
            </a:extLst>
          </p:cNvPr>
          <p:cNvSpPr>
            <a:spLocks noGrp="1"/>
          </p:cNvSpPr>
          <p:nvPr>
            <p:ph type="dt" sz="half" idx="10"/>
          </p:nvPr>
        </p:nvSpPr>
        <p:spPr/>
        <p:txBody>
          <a:bodyPr/>
          <a:lstStyle/>
          <a:p>
            <a:fld id="{7F68899B-F422-4200-923D-F40ED081A765}" type="datetimeFigureOut">
              <a:rPr lang="en-GB" smtClean="0"/>
              <a:t>20/05/2025</a:t>
            </a:fld>
            <a:endParaRPr lang="en-GB"/>
          </a:p>
        </p:txBody>
      </p:sp>
      <p:sp>
        <p:nvSpPr>
          <p:cNvPr id="5" name="Footer Placeholder 4">
            <a:extLst>
              <a:ext uri="{FF2B5EF4-FFF2-40B4-BE49-F238E27FC236}">
                <a16:creationId xmlns:a16="http://schemas.microsoft.com/office/drawing/2014/main" id="{83FDA08B-D980-4630-BE21-39C07E3090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0883B4-2DB8-4D39-A5CB-44E076569076}"/>
              </a:ext>
            </a:extLst>
          </p:cNvPr>
          <p:cNvSpPr>
            <a:spLocks noGrp="1"/>
          </p:cNvSpPr>
          <p:nvPr>
            <p:ph type="sldNum" sz="quarter" idx="12"/>
          </p:nvPr>
        </p:nvSpPr>
        <p:spPr/>
        <p:txBody>
          <a:bodyPr/>
          <a:lstStyle/>
          <a:p>
            <a:fld id="{CD39DADD-0F5E-4E15-9153-5A8E76F56D0D}" type="slidenum">
              <a:rPr lang="en-GB" smtClean="0"/>
              <a:t>‹#›</a:t>
            </a:fld>
            <a:endParaRPr lang="en-GB"/>
          </a:p>
        </p:txBody>
      </p:sp>
    </p:spTree>
    <p:extLst>
      <p:ext uri="{BB962C8B-B14F-4D97-AF65-F5344CB8AC3E}">
        <p14:creationId xmlns:p14="http://schemas.microsoft.com/office/powerpoint/2010/main" val="235784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04A0A8-77FD-4E26-BB98-7274EEE76B31}"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45D84-6A5D-4493-9337-9845C5806B1B}" type="slidenum">
              <a:rPr lang="en-GB" smtClean="0"/>
              <a:t>‹#›</a:t>
            </a:fld>
            <a:endParaRPr lang="en-GB"/>
          </a:p>
        </p:txBody>
      </p:sp>
    </p:spTree>
    <p:extLst>
      <p:ext uri="{BB962C8B-B14F-4D97-AF65-F5344CB8AC3E}">
        <p14:creationId xmlns:p14="http://schemas.microsoft.com/office/powerpoint/2010/main" val="129360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04A0A8-77FD-4E26-BB98-7274EEE76B31}"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A45D84-6A5D-4493-9337-9845C5806B1B}" type="slidenum">
              <a:rPr lang="en-GB" smtClean="0"/>
              <a:t>‹#›</a:t>
            </a:fld>
            <a:endParaRPr lang="en-GB"/>
          </a:p>
        </p:txBody>
      </p:sp>
    </p:spTree>
    <p:extLst>
      <p:ext uri="{BB962C8B-B14F-4D97-AF65-F5344CB8AC3E}">
        <p14:creationId xmlns:p14="http://schemas.microsoft.com/office/powerpoint/2010/main" val="367586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04A0A8-77FD-4E26-BB98-7274EEE76B31}" type="datetimeFigureOut">
              <a:rPr lang="en-GB" smtClean="0"/>
              <a:t>20/05/2025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A45D84-6A5D-4493-9337-9845C5806B1B}" type="slidenum">
              <a:rPr lang="en-GB" smtClean="0"/>
              <a:t>‹#›</a:t>
            </a:fld>
            <a:endParaRPr lang="en-GB"/>
          </a:p>
        </p:txBody>
      </p:sp>
    </p:spTree>
    <p:extLst>
      <p:ext uri="{BB962C8B-B14F-4D97-AF65-F5344CB8AC3E}">
        <p14:creationId xmlns:p14="http://schemas.microsoft.com/office/powerpoint/2010/main" val="341478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04A0A8-77FD-4E26-BB98-7274EEE76B31}" type="datetimeFigureOut">
              <a:rPr lang="en-GB" smtClean="0"/>
              <a:t>20/05/2025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A45D84-6A5D-4493-9337-9845C5806B1B}" type="slidenum">
              <a:rPr lang="en-GB" smtClean="0"/>
              <a:t>‹#›</a:t>
            </a:fld>
            <a:endParaRPr lang="en-GB"/>
          </a:p>
        </p:txBody>
      </p:sp>
    </p:spTree>
    <p:extLst>
      <p:ext uri="{BB962C8B-B14F-4D97-AF65-F5344CB8AC3E}">
        <p14:creationId xmlns:p14="http://schemas.microsoft.com/office/powerpoint/2010/main" val="1712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4A0A8-77FD-4E26-BB98-7274EEE76B31}" type="datetimeFigureOut">
              <a:rPr lang="en-GB" smtClean="0"/>
              <a:t>20/05/2025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A45D84-6A5D-4493-9337-9845C5806B1B}" type="slidenum">
              <a:rPr lang="en-GB" smtClean="0"/>
              <a:t>‹#›</a:t>
            </a:fld>
            <a:endParaRPr lang="en-GB"/>
          </a:p>
        </p:txBody>
      </p:sp>
    </p:spTree>
    <p:extLst>
      <p:ext uri="{BB962C8B-B14F-4D97-AF65-F5344CB8AC3E}">
        <p14:creationId xmlns:p14="http://schemas.microsoft.com/office/powerpoint/2010/main" val="181363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04A0A8-77FD-4E26-BB98-7274EEE76B31}"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A45D84-6A5D-4493-9337-9845C5806B1B}" type="slidenum">
              <a:rPr lang="en-GB" smtClean="0"/>
              <a:t>‹#›</a:t>
            </a:fld>
            <a:endParaRPr lang="en-GB"/>
          </a:p>
        </p:txBody>
      </p:sp>
    </p:spTree>
    <p:extLst>
      <p:ext uri="{BB962C8B-B14F-4D97-AF65-F5344CB8AC3E}">
        <p14:creationId xmlns:p14="http://schemas.microsoft.com/office/powerpoint/2010/main" val="347490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04A0A8-77FD-4E26-BB98-7274EEE76B31}"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A45D84-6A5D-4493-9337-9845C5806B1B}" type="slidenum">
              <a:rPr lang="en-GB" smtClean="0"/>
              <a:t>‹#›</a:t>
            </a:fld>
            <a:endParaRPr lang="en-GB"/>
          </a:p>
        </p:txBody>
      </p:sp>
    </p:spTree>
    <p:extLst>
      <p:ext uri="{BB962C8B-B14F-4D97-AF65-F5344CB8AC3E}">
        <p14:creationId xmlns:p14="http://schemas.microsoft.com/office/powerpoint/2010/main" val="387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4A0A8-77FD-4E26-BB98-7274EEE76B31}" type="datetimeFigureOut">
              <a:rPr lang="en-GB" smtClean="0"/>
              <a:t>20/05/2025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45D84-6A5D-4493-9337-9845C5806B1B}" type="slidenum">
              <a:rPr lang="en-GB" smtClean="0"/>
              <a:t>‹#›</a:t>
            </a:fld>
            <a:endParaRPr lang="en-GB"/>
          </a:p>
        </p:txBody>
      </p:sp>
    </p:spTree>
    <p:extLst>
      <p:ext uri="{BB962C8B-B14F-4D97-AF65-F5344CB8AC3E}">
        <p14:creationId xmlns:p14="http://schemas.microsoft.com/office/powerpoint/2010/main" val="2024051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43F50-B76F-4176-BAC0-8ADC396236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1E2B66-BD71-4F0C-9667-A184139AF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A04A4B-66E7-4957-ABD9-14C0144EF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8899B-F422-4200-923D-F40ED081A765}" type="datetimeFigureOut">
              <a:rPr lang="en-GB" smtClean="0"/>
              <a:t>20/05/2025</a:t>
            </a:fld>
            <a:endParaRPr lang="en-GB"/>
          </a:p>
        </p:txBody>
      </p:sp>
      <p:sp>
        <p:nvSpPr>
          <p:cNvPr id="5" name="Footer Placeholder 4">
            <a:extLst>
              <a:ext uri="{FF2B5EF4-FFF2-40B4-BE49-F238E27FC236}">
                <a16:creationId xmlns:a16="http://schemas.microsoft.com/office/drawing/2014/main" id="{E0982D40-3889-43AA-85D7-774E86025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884E07-3102-49F8-813C-3D655F293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9DADD-0F5E-4E15-9153-5A8E76F56D0D}" type="slidenum">
              <a:rPr lang="en-GB" smtClean="0"/>
              <a:t>‹#›</a:t>
            </a:fld>
            <a:endParaRPr lang="en-GB"/>
          </a:p>
        </p:txBody>
      </p:sp>
    </p:spTree>
    <p:extLst>
      <p:ext uri="{BB962C8B-B14F-4D97-AF65-F5344CB8AC3E}">
        <p14:creationId xmlns:p14="http://schemas.microsoft.com/office/powerpoint/2010/main" val="680825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0722"/>
            <a:ext cx="9144000" cy="1295016"/>
          </a:xfrm>
        </p:spPr>
        <p:txBody>
          <a:bodyPr/>
          <a:lstStyle/>
          <a:p>
            <a:pPr algn="l"/>
            <a:r>
              <a:rPr lang="en-GB" b="1" u="sng" dirty="0" smtClean="0"/>
              <a:t>Year 8 Revision</a:t>
            </a:r>
            <a:endParaRPr lang="en-GB" b="1" u="sng" dirty="0"/>
          </a:p>
        </p:txBody>
      </p:sp>
      <p:sp>
        <p:nvSpPr>
          <p:cNvPr id="3" name="Subtitle 2"/>
          <p:cNvSpPr>
            <a:spLocks noGrp="1"/>
          </p:cNvSpPr>
          <p:nvPr>
            <p:ph type="subTitle" idx="1"/>
          </p:nvPr>
        </p:nvSpPr>
        <p:spPr>
          <a:xfrm>
            <a:off x="399393" y="2280745"/>
            <a:ext cx="10268607" cy="3930869"/>
          </a:xfrm>
          <a:ln w="19050">
            <a:solidFill>
              <a:srgbClr val="FF0000"/>
            </a:solidFill>
          </a:ln>
        </p:spPr>
        <p:txBody>
          <a:bodyPr>
            <a:normAutofit fontScale="92500" lnSpcReduction="20000"/>
          </a:bodyPr>
          <a:lstStyle/>
          <a:p>
            <a:pPr algn="l"/>
            <a:r>
              <a:rPr lang="en-GB" dirty="0" smtClean="0"/>
              <a:t>You will be having an assessment to find out what you have understood from what we have done since September.</a:t>
            </a:r>
          </a:p>
          <a:p>
            <a:pPr algn="l"/>
            <a:endParaRPr lang="en-GB" dirty="0"/>
          </a:p>
          <a:p>
            <a:pPr algn="l"/>
            <a:r>
              <a:rPr lang="en-GB" dirty="0" smtClean="0"/>
              <a:t>The assessment will be completed on iPads and will include:</a:t>
            </a:r>
          </a:p>
          <a:p>
            <a:pPr marL="342900" indent="-342900" algn="l">
              <a:buFont typeface="Arial" panose="020B0604020202020204" pitchFamily="34" charset="0"/>
              <a:buChar char="•"/>
            </a:pPr>
            <a:r>
              <a:rPr lang="en-GB" dirty="0" smtClean="0"/>
              <a:t>Questions checking your understanding of key vocabulary and ideas from </a:t>
            </a:r>
            <a:r>
              <a:rPr lang="en-GB" i="1" dirty="0" smtClean="0"/>
              <a:t>Romeo and Juliet</a:t>
            </a:r>
            <a:r>
              <a:rPr lang="en-GB" dirty="0" smtClean="0"/>
              <a:t>.</a:t>
            </a:r>
          </a:p>
          <a:p>
            <a:pPr marL="342900" indent="-342900" algn="l">
              <a:buFont typeface="Arial" panose="020B0604020202020204" pitchFamily="34" charset="0"/>
              <a:buChar char="•"/>
            </a:pPr>
            <a:r>
              <a:rPr lang="en-GB" dirty="0" smtClean="0"/>
              <a:t>Questions testing your understanding of the context of John Steinbeck’s </a:t>
            </a:r>
            <a:r>
              <a:rPr lang="en-GB" i="1" dirty="0" smtClean="0"/>
              <a:t>Of Mice and Men.</a:t>
            </a:r>
          </a:p>
          <a:p>
            <a:pPr marL="342900" indent="-342900" algn="l">
              <a:buFont typeface="Arial" panose="020B0604020202020204" pitchFamily="34" charset="0"/>
              <a:buChar char="•"/>
            </a:pPr>
            <a:r>
              <a:rPr lang="en-GB" dirty="0" smtClean="0"/>
              <a:t>Questions testing your understanding of how Willy Russell communicates differences in social class in </a:t>
            </a:r>
            <a:r>
              <a:rPr lang="en-GB" i="1" dirty="0" smtClean="0"/>
              <a:t>Blood Brothers</a:t>
            </a:r>
            <a:r>
              <a:rPr lang="en-GB" dirty="0" smtClean="0"/>
              <a:t>.</a:t>
            </a:r>
          </a:p>
          <a:p>
            <a:pPr marL="342900" indent="-342900" algn="l">
              <a:buFont typeface="Arial" panose="020B0604020202020204" pitchFamily="34" charset="0"/>
              <a:buChar char="•"/>
            </a:pPr>
            <a:endParaRPr lang="en-GB" dirty="0"/>
          </a:p>
          <a:p>
            <a:pPr algn="l"/>
            <a:r>
              <a:rPr lang="en-GB" dirty="0" smtClean="0"/>
              <a:t>Work through the following slides to prepare for your assessment</a:t>
            </a:r>
            <a:endParaRPr lang="en-GB" dirty="0"/>
          </a:p>
        </p:txBody>
      </p:sp>
    </p:spTree>
    <p:extLst>
      <p:ext uri="{BB962C8B-B14F-4D97-AF65-F5344CB8AC3E}">
        <p14:creationId xmlns:p14="http://schemas.microsoft.com/office/powerpoint/2010/main" val="384769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What literary device is used when Romeo says in Act 2: "With love’s light wings did I o’erperch these walls; / For stony limits cannot hold love out"?</a:t>
            </a:r>
          </a:p>
        </p:txBody>
      </p:sp>
      <p:sp>
        <p:nvSpPr>
          <p:cNvPr id="3" name="Content Placeholder 2"/>
          <p:cNvSpPr>
            <a:spLocks noGrp="1"/>
          </p:cNvSpPr>
          <p:nvPr>
            <p:ph idx="1"/>
          </p:nvPr>
        </p:nvSpPr>
        <p:spPr>
          <a:xfrm>
            <a:off x="838200" y="2377168"/>
            <a:ext cx="10515600" cy="4351338"/>
          </a:xfrm>
        </p:spPr>
        <p:txBody>
          <a:bodyPr/>
          <a:lstStyle/>
          <a:p>
            <a:r>
              <a:rPr dirty="0"/>
              <a:t>A. Simile</a:t>
            </a:r>
          </a:p>
          <a:p>
            <a:r>
              <a:rPr dirty="0"/>
              <a:t>B. Metaphor ✅</a:t>
            </a:r>
          </a:p>
          <a:p>
            <a:r>
              <a:rPr dirty="0"/>
              <a:t>C. Personification</a:t>
            </a:r>
          </a:p>
          <a:p>
            <a:r>
              <a:rPr dirty="0"/>
              <a:t>D. Alliteration</a:t>
            </a:r>
          </a:p>
          <a:p>
            <a:endParaRPr dirty="0"/>
          </a:p>
          <a:p>
            <a:r>
              <a:rPr dirty="0"/>
              <a:t>Explanation: Romeo compares love to having wings, suggesting love gives him power to overcome obstacles—this is a metaphor.</a:t>
            </a:r>
          </a:p>
        </p:txBody>
      </p:sp>
    </p:spTree>
    <p:extLst>
      <p:ext uri="{BB962C8B-B14F-4D97-AF65-F5344CB8AC3E}">
        <p14:creationId xmlns:p14="http://schemas.microsoft.com/office/powerpoint/2010/main" val="287002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Which of the following lines from Act 1 best shows Shakespeare’s use of oxymoron to express Romeo’s feelings?</a:t>
            </a:r>
          </a:p>
        </p:txBody>
      </p:sp>
      <p:sp>
        <p:nvSpPr>
          <p:cNvPr id="3" name="Content Placeholder 2"/>
          <p:cNvSpPr>
            <a:spLocks noGrp="1"/>
          </p:cNvSpPr>
          <p:nvPr>
            <p:ph idx="1"/>
          </p:nvPr>
        </p:nvSpPr>
        <p:spPr>
          <a:xfrm>
            <a:off x="838200" y="2120593"/>
            <a:ext cx="7538884" cy="4351338"/>
          </a:xfrm>
        </p:spPr>
        <p:txBody>
          <a:bodyPr>
            <a:normAutofit lnSpcReduction="10000"/>
          </a:bodyPr>
          <a:lstStyle/>
          <a:p>
            <a:r>
              <a:rPr dirty="0"/>
              <a:t>A. With love’s light wings did I </a:t>
            </a:r>
            <a:r>
              <a:rPr dirty="0" err="1"/>
              <a:t>o’erperch</a:t>
            </a:r>
            <a:r>
              <a:rPr dirty="0"/>
              <a:t> these walls.</a:t>
            </a:r>
          </a:p>
          <a:p>
            <a:r>
              <a:rPr dirty="0"/>
              <a:t>B. What’s in a name? That which we call a rose…</a:t>
            </a:r>
          </a:p>
          <a:p>
            <a:r>
              <a:rPr dirty="0"/>
              <a:t>C. O brawling love, O loving hate, / O anything of nothing first create! ✅</a:t>
            </a:r>
          </a:p>
          <a:p>
            <a:r>
              <a:rPr dirty="0"/>
              <a:t>D. It is the East, and Juliet is the sun!</a:t>
            </a:r>
          </a:p>
          <a:p>
            <a:endParaRPr dirty="0"/>
          </a:p>
          <a:p>
            <a:r>
              <a:rPr dirty="0"/>
              <a:t>Explanation: Romeo uses </a:t>
            </a:r>
            <a:r>
              <a:rPr dirty="0" err="1"/>
              <a:t>oxymorons</a:t>
            </a:r>
            <a:r>
              <a:rPr dirty="0"/>
              <a:t> like 'brawling love' and 'loving hate' to show how confused and emotional he feels about love.</a:t>
            </a:r>
          </a:p>
        </p:txBody>
      </p:sp>
      <p:pic>
        <p:nvPicPr>
          <p:cNvPr id="8194" name="Picture 2" descr="Love Themes in 'Romeo and Juli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084" y="2120593"/>
            <a:ext cx="3814916" cy="246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61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6039"/>
            <a:ext cx="10515600" cy="1565275"/>
          </a:xfrm>
        </p:spPr>
        <p:txBody>
          <a:bodyPr>
            <a:normAutofit fontScale="90000"/>
          </a:bodyPr>
          <a:lstStyle/>
          <a:p>
            <a:r>
              <a:rPr lang="en-GB" b="1" dirty="0" smtClean="0"/>
              <a:t>BLOOD BROTHERS</a:t>
            </a:r>
            <a:r>
              <a:rPr lang="en-GB" dirty="0" smtClean="0"/>
              <a:t/>
            </a:r>
            <a:br>
              <a:rPr lang="en-GB" dirty="0" smtClean="0"/>
            </a:br>
            <a:r>
              <a:rPr dirty="0" smtClean="0"/>
              <a:t>Russell </a:t>
            </a:r>
            <a:r>
              <a:rPr dirty="0"/>
              <a:t>uses costume and stage directions to highlight the class differences between the Johnstone and Lyons families.</a:t>
            </a:r>
          </a:p>
        </p:txBody>
      </p:sp>
      <p:sp>
        <p:nvSpPr>
          <p:cNvPr id="3" name="Content Placeholder 2"/>
          <p:cNvSpPr>
            <a:spLocks noGrp="1"/>
          </p:cNvSpPr>
          <p:nvPr>
            <p:ph idx="1"/>
          </p:nvPr>
        </p:nvSpPr>
        <p:spPr>
          <a:xfrm>
            <a:off x="838200" y="2974294"/>
            <a:ext cx="10515600" cy="3883706"/>
          </a:xfrm>
        </p:spPr>
        <p:txBody>
          <a:bodyPr/>
          <a:lstStyle/>
          <a:p>
            <a:r>
              <a:rPr dirty="0"/>
              <a:t>A. </a:t>
            </a:r>
            <a:r>
              <a:rPr dirty="0" smtClean="0"/>
              <a:t>True</a:t>
            </a:r>
            <a:r>
              <a:rPr lang="en-GB" dirty="0" smtClean="0"/>
              <a:t> ✅</a:t>
            </a:r>
            <a:endParaRPr dirty="0"/>
          </a:p>
          <a:p>
            <a:r>
              <a:rPr dirty="0"/>
              <a:t>B. False</a:t>
            </a:r>
          </a:p>
          <a:p>
            <a:endParaRPr dirty="0"/>
          </a:p>
          <a:p>
            <a:r>
              <a:rPr dirty="0"/>
              <a:t>Explanation: The Lyons are described as neat and well-dressed, while the </a:t>
            </a:r>
            <a:r>
              <a:rPr dirty="0" err="1"/>
              <a:t>Johnstones</a:t>
            </a:r>
            <a:r>
              <a:rPr dirty="0"/>
              <a:t> wear scruffier clothes.</a:t>
            </a:r>
          </a:p>
        </p:txBody>
      </p:sp>
    </p:spTree>
    <p:extLst>
      <p:ext uri="{BB962C8B-B14F-4D97-AF65-F5344CB8AC3E}">
        <p14:creationId xmlns:p14="http://schemas.microsoft.com/office/powerpoint/2010/main" val="175124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The way Mickey and Edward speak and behave when they first meet suggests that they are from the same social background.</a:t>
            </a:r>
          </a:p>
        </p:txBody>
      </p:sp>
      <p:sp>
        <p:nvSpPr>
          <p:cNvPr id="3" name="Content Placeholder 2"/>
          <p:cNvSpPr>
            <a:spLocks noGrp="1"/>
          </p:cNvSpPr>
          <p:nvPr>
            <p:ph idx="1"/>
          </p:nvPr>
        </p:nvSpPr>
        <p:spPr>
          <a:xfrm>
            <a:off x="1981200" y="2901463"/>
            <a:ext cx="8229600" cy="4525963"/>
          </a:xfrm>
        </p:spPr>
        <p:txBody>
          <a:bodyPr/>
          <a:lstStyle/>
          <a:p>
            <a:r>
              <a:rPr dirty="0"/>
              <a:t>A. True</a:t>
            </a:r>
          </a:p>
          <a:p>
            <a:r>
              <a:rPr dirty="0"/>
              <a:t>B. </a:t>
            </a:r>
            <a:r>
              <a:rPr dirty="0" smtClean="0"/>
              <a:t>False</a:t>
            </a:r>
            <a:r>
              <a:rPr lang="en-GB" dirty="0"/>
              <a:t> </a:t>
            </a:r>
            <a:r>
              <a:rPr lang="en-GB" dirty="0" smtClean="0"/>
              <a:t>✅</a:t>
            </a:r>
            <a:endParaRPr dirty="0"/>
          </a:p>
          <a:p>
            <a:endParaRPr dirty="0"/>
          </a:p>
          <a:p>
            <a:r>
              <a:rPr dirty="0"/>
              <a:t>Explanation: Mickey uses slang, while Edward speaks politely—showing they come from very different backgrounds.</a:t>
            </a:r>
          </a:p>
        </p:txBody>
      </p:sp>
    </p:spTree>
    <p:extLst>
      <p:ext uri="{BB962C8B-B14F-4D97-AF65-F5344CB8AC3E}">
        <p14:creationId xmlns:p14="http://schemas.microsoft.com/office/powerpoint/2010/main" val="176749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Willy Russell shows the difference in social class by giving Mrs. Johnstone a strong Liverpudlian accent and making her speak informally.</a:t>
            </a:r>
          </a:p>
        </p:txBody>
      </p:sp>
      <p:sp>
        <p:nvSpPr>
          <p:cNvPr id="3" name="Content Placeholder 2"/>
          <p:cNvSpPr>
            <a:spLocks noGrp="1"/>
          </p:cNvSpPr>
          <p:nvPr>
            <p:ph idx="1"/>
          </p:nvPr>
        </p:nvSpPr>
        <p:spPr>
          <a:xfrm>
            <a:off x="838200" y="2426607"/>
            <a:ext cx="5343525" cy="4351338"/>
          </a:xfrm>
        </p:spPr>
        <p:txBody>
          <a:bodyPr/>
          <a:lstStyle/>
          <a:p>
            <a:r>
              <a:rPr dirty="0"/>
              <a:t>A. </a:t>
            </a:r>
            <a:r>
              <a:rPr dirty="0" smtClean="0"/>
              <a:t>True</a:t>
            </a:r>
            <a:r>
              <a:rPr lang="en-GB" dirty="0" smtClean="0"/>
              <a:t> ✅</a:t>
            </a:r>
            <a:endParaRPr dirty="0"/>
          </a:p>
          <a:p>
            <a:r>
              <a:rPr dirty="0"/>
              <a:t>B. False</a:t>
            </a:r>
          </a:p>
          <a:p>
            <a:endParaRPr dirty="0"/>
          </a:p>
          <a:p>
            <a:r>
              <a:rPr dirty="0"/>
              <a:t>Explanation: This helps show that she comes from a working-class background.</a:t>
            </a:r>
          </a:p>
        </p:txBody>
      </p:sp>
      <p:pic>
        <p:nvPicPr>
          <p:cNvPr id="4" name="Picture 2" descr="INTERVIEW: NIKI EVANS REPRISES THE ICONIC ROLE OF MRS. JOHNSTONE IN 'BLOOD  BROTHERS' - StageTalk Magaz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3300" y="2589847"/>
            <a:ext cx="4838700" cy="258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21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In Act 1, Mrs. Lyons is portrayed as warm and friendly toward Mrs. Johnstone throughout the entire act.</a:t>
            </a:r>
          </a:p>
        </p:txBody>
      </p:sp>
      <p:sp>
        <p:nvSpPr>
          <p:cNvPr id="3" name="Content Placeholder 2"/>
          <p:cNvSpPr>
            <a:spLocks noGrp="1"/>
          </p:cNvSpPr>
          <p:nvPr>
            <p:ph idx="1"/>
          </p:nvPr>
        </p:nvSpPr>
        <p:spPr>
          <a:xfrm>
            <a:off x="838200" y="2307771"/>
            <a:ext cx="6057900" cy="3869192"/>
          </a:xfrm>
        </p:spPr>
        <p:txBody>
          <a:bodyPr/>
          <a:lstStyle/>
          <a:p>
            <a:r>
              <a:rPr dirty="0"/>
              <a:t>A. True</a:t>
            </a:r>
          </a:p>
          <a:p>
            <a:r>
              <a:rPr dirty="0"/>
              <a:t>B. </a:t>
            </a:r>
            <a:r>
              <a:rPr dirty="0" smtClean="0"/>
              <a:t>False</a:t>
            </a:r>
            <a:r>
              <a:rPr lang="en-GB" dirty="0" smtClean="0"/>
              <a:t> ✅</a:t>
            </a:r>
            <a:endParaRPr dirty="0"/>
          </a:p>
          <a:p>
            <a:endParaRPr dirty="0"/>
          </a:p>
          <a:p>
            <a:r>
              <a:rPr dirty="0"/>
              <a:t>Explanation: At first, Mrs. Lyons seems kind, but she becomes controlling and manipulative as the act goes on.</a:t>
            </a:r>
          </a:p>
        </p:txBody>
      </p:sp>
    </p:spTree>
    <p:extLst>
      <p:ext uri="{BB962C8B-B14F-4D97-AF65-F5344CB8AC3E}">
        <p14:creationId xmlns:p14="http://schemas.microsoft.com/office/powerpoint/2010/main" val="248767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4"/>
          <p:cNvSpPr/>
          <p:nvPr/>
        </p:nvSpPr>
        <p:spPr>
          <a:xfrm>
            <a:off x="275508" y="2857010"/>
            <a:ext cx="8592721" cy="446272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r>
              <a:rPr lang="en-GB" sz="1600" b="1" dirty="0"/>
              <a:t>Mickey</a:t>
            </a:r>
            <a:r>
              <a:rPr lang="en-GB" sz="1600" dirty="0"/>
              <a:t> </a:t>
            </a:r>
            <a:r>
              <a:rPr lang="en-GB" sz="1600" dirty="0" err="1"/>
              <a:t>Yeh</a:t>
            </a:r>
            <a:r>
              <a:rPr lang="en-GB" sz="1600" dirty="0"/>
              <a:t>. </a:t>
            </a:r>
            <a:r>
              <a:rPr lang="en-GB" sz="1600" dirty="0" err="1"/>
              <a:t>Yeh</a:t>
            </a:r>
            <a:r>
              <a:rPr lang="en-GB" sz="1600" dirty="0"/>
              <a:t>, I know loads of words like that. Y’ know, like the ‘F’ word. </a:t>
            </a:r>
            <a:endParaRPr lang="en-GB" sz="1600" dirty="0" smtClean="0"/>
          </a:p>
          <a:p>
            <a:r>
              <a:rPr lang="en-GB" sz="1600" b="1" dirty="0" smtClean="0"/>
              <a:t>Edward</a:t>
            </a:r>
            <a:r>
              <a:rPr lang="en-GB" sz="1600" dirty="0" smtClean="0"/>
              <a:t> </a:t>
            </a:r>
            <a:r>
              <a:rPr lang="en-GB" sz="1600" dirty="0"/>
              <a:t>(clueless) Pardon? </a:t>
            </a:r>
            <a:endParaRPr lang="en-GB" sz="1600" dirty="0" smtClean="0"/>
          </a:p>
          <a:p>
            <a:r>
              <a:rPr lang="en-GB" sz="1600" b="1" dirty="0" smtClean="0"/>
              <a:t>Mickey</a:t>
            </a:r>
            <a:r>
              <a:rPr lang="en-GB" sz="1600" dirty="0" smtClean="0"/>
              <a:t> </a:t>
            </a:r>
            <a:r>
              <a:rPr lang="en-GB" sz="1600" dirty="0"/>
              <a:t>The ‘F’ word. </a:t>
            </a:r>
            <a:endParaRPr lang="en-GB" sz="1600" dirty="0" smtClean="0"/>
          </a:p>
          <a:p>
            <a:r>
              <a:rPr lang="en-GB" sz="1600" i="1" dirty="0" smtClean="0"/>
              <a:t>Edward </a:t>
            </a:r>
            <a:r>
              <a:rPr lang="en-GB" sz="1600" i="1" dirty="0"/>
              <a:t>is still puzzled. </a:t>
            </a:r>
            <a:endParaRPr lang="en-GB" sz="1600" i="1" dirty="0" smtClean="0"/>
          </a:p>
          <a:p>
            <a:r>
              <a:rPr lang="en-GB" sz="1600" b="1" dirty="0" smtClean="0"/>
              <a:t>Mickey</a:t>
            </a:r>
            <a:r>
              <a:rPr lang="en-GB" sz="1600" dirty="0" smtClean="0"/>
              <a:t> </a:t>
            </a:r>
            <a:r>
              <a:rPr lang="en-GB" sz="1600" dirty="0"/>
              <a:t>looks round to check that he cannot be overheard, then whispers the word to Edward. The two of them immediately wriggle and giggle with glee. </a:t>
            </a:r>
            <a:endParaRPr lang="en-GB" sz="1600" dirty="0" smtClean="0"/>
          </a:p>
          <a:p>
            <a:r>
              <a:rPr lang="en-GB" sz="1600" b="1" dirty="0" smtClean="0"/>
              <a:t>Edward</a:t>
            </a:r>
            <a:r>
              <a:rPr lang="en-GB" sz="1600" dirty="0" smtClean="0"/>
              <a:t> </a:t>
            </a:r>
            <a:r>
              <a:rPr lang="en-GB" sz="1600" dirty="0"/>
              <a:t>What does it mean? </a:t>
            </a:r>
            <a:endParaRPr lang="en-GB" sz="1600" dirty="0" smtClean="0"/>
          </a:p>
          <a:p>
            <a:r>
              <a:rPr lang="en-GB" sz="1600" b="1" dirty="0" smtClean="0"/>
              <a:t>Mickey</a:t>
            </a:r>
            <a:r>
              <a:rPr lang="en-GB" sz="1600" dirty="0" smtClean="0"/>
              <a:t> </a:t>
            </a:r>
            <a:r>
              <a:rPr lang="en-GB" sz="1600" dirty="0"/>
              <a:t>I don’t know. It sounds good though, doesn’t it? </a:t>
            </a:r>
            <a:endParaRPr lang="en-GB" sz="1600" dirty="0" smtClean="0"/>
          </a:p>
          <a:p>
            <a:r>
              <a:rPr lang="en-GB" sz="1600" b="1" dirty="0" smtClean="0"/>
              <a:t>Edward</a:t>
            </a:r>
            <a:r>
              <a:rPr lang="en-GB" sz="1600" dirty="0" smtClean="0"/>
              <a:t> </a:t>
            </a:r>
            <a:r>
              <a:rPr lang="en-GB" sz="1600" dirty="0"/>
              <a:t>Fantastic. When I get home I’ll look it up in the dictionary. </a:t>
            </a:r>
            <a:endParaRPr lang="en-GB" sz="1600" dirty="0" smtClean="0"/>
          </a:p>
          <a:p>
            <a:r>
              <a:rPr lang="en-GB" sz="1600" b="1" dirty="0" smtClean="0"/>
              <a:t>Mickey </a:t>
            </a:r>
            <a:r>
              <a:rPr lang="en-GB" sz="1600" dirty="0"/>
              <a:t>In the what? </a:t>
            </a:r>
            <a:endParaRPr lang="en-GB" sz="1600" dirty="0" smtClean="0"/>
          </a:p>
          <a:p>
            <a:r>
              <a:rPr lang="en-GB" sz="1600" b="1" dirty="0" smtClean="0"/>
              <a:t>Edward</a:t>
            </a:r>
            <a:r>
              <a:rPr lang="en-GB" sz="1600" dirty="0" smtClean="0"/>
              <a:t> </a:t>
            </a:r>
            <a:r>
              <a:rPr lang="en-GB" sz="1600" dirty="0"/>
              <a:t>The dictionary. Don’t you know what a dictionary is? </a:t>
            </a:r>
            <a:endParaRPr lang="en-GB" sz="1600" dirty="0" smtClean="0"/>
          </a:p>
          <a:p>
            <a:r>
              <a:rPr lang="en-GB" sz="1600" b="1" dirty="0" smtClean="0"/>
              <a:t>Mickey</a:t>
            </a:r>
            <a:r>
              <a:rPr lang="en-GB" sz="1600" dirty="0" smtClean="0"/>
              <a:t> </a:t>
            </a:r>
            <a:r>
              <a:rPr lang="en-GB" sz="1600" dirty="0"/>
              <a:t>’Course I do… . It’s a, it’s a thingy </a:t>
            </a:r>
            <a:r>
              <a:rPr lang="en-GB" sz="1600" dirty="0" err="1"/>
              <a:t>innit</a:t>
            </a:r>
            <a:r>
              <a:rPr lang="en-GB" sz="1600" dirty="0"/>
              <a:t>? </a:t>
            </a:r>
            <a:endParaRPr lang="en-GB" sz="1600" dirty="0" smtClean="0"/>
          </a:p>
          <a:p>
            <a:r>
              <a:rPr lang="en-GB" sz="1600" b="1" dirty="0" smtClean="0"/>
              <a:t>Edward</a:t>
            </a:r>
            <a:r>
              <a:rPr lang="en-GB" sz="1600" dirty="0" smtClean="0"/>
              <a:t> </a:t>
            </a:r>
            <a:r>
              <a:rPr lang="en-GB" sz="1600" dirty="0"/>
              <a:t>A book which explains the meaning of words</a:t>
            </a:r>
            <a:r>
              <a:rPr lang="en-GB" sz="1600" dirty="0" smtClean="0"/>
              <a:t>.</a:t>
            </a:r>
          </a:p>
          <a:p>
            <a:r>
              <a:rPr lang="en-GB" sz="1600" b="1" dirty="0" smtClean="0"/>
              <a:t>Mickey</a:t>
            </a:r>
            <a:r>
              <a:rPr lang="en-GB" sz="1600" dirty="0" smtClean="0"/>
              <a:t> </a:t>
            </a:r>
            <a:r>
              <a:rPr lang="en-GB" sz="1600" dirty="0"/>
              <a:t>The meaning of words, </a:t>
            </a:r>
            <a:r>
              <a:rPr lang="en-GB" sz="1600" dirty="0" err="1"/>
              <a:t>yeh</a:t>
            </a:r>
            <a:r>
              <a:rPr lang="en-GB" sz="1600" dirty="0"/>
              <a:t>. Our </a:t>
            </a:r>
            <a:r>
              <a:rPr lang="en-GB" sz="1600" dirty="0" err="1"/>
              <a:t>Sammy’ll</a:t>
            </a:r>
            <a:r>
              <a:rPr lang="en-GB" sz="1600" dirty="0"/>
              <a:t> be here soon. I hope he’s in a good mood. He’s dead mean sometimes. Edward Why? Mickey It’s ’cos he’s got a plate in his head.</a:t>
            </a:r>
            <a:endParaRPr kumimoji="0" lang="en-GB" b="0" i="0" u="sng" strike="noStrike" kern="0" cap="none" spc="0" normalizeH="0" baseline="0" noProof="0" dirty="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smtClean="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sng" strike="noStrike" kern="0" cap="none" spc="0" normalizeH="0" baseline="0" noProof="0" dirty="0">
              <a:ln>
                <a:noFill/>
              </a:ln>
              <a:solidFill>
                <a:srgbClr val="292C2E"/>
              </a:solidFill>
              <a:effectLst/>
              <a:uLnTx/>
              <a:uFillTx/>
              <a:latin typeface="Arial"/>
              <a:ea typeface="Arial"/>
              <a:cs typeface="Arial"/>
              <a:sym typeface="Arial"/>
            </a:endParaRPr>
          </a:p>
        </p:txBody>
      </p:sp>
      <p:sp>
        <p:nvSpPr>
          <p:cNvPr id="3" name="Rectangle 2"/>
          <p:cNvSpPr/>
          <p:nvPr/>
        </p:nvSpPr>
        <p:spPr>
          <a:xfrm>
            <a:off x="275508" y="63944"/>
            <a:ext cx="11813571" cy="2616101"/>
          </a:xfrm>
          <a:prstGeom prst="rect">
            <a:avLst/>
          </a:prstGeom>
          <a:solidFill>
            <a:schemeClr val="accent1">
              <a:lumMod val="20000"/>
              <a:lumOff val="80000"/>
            </a:schemeClr>
          </a:solidFill>
        </p:spPr>
        <p:txBody>
          <a:bodyPr wrap="square">
            <a:spAutoFit/>
          </a:bodyPr>
          <a:lstStyle/>
          <a:p>
            <a:r>
              <a:rPr lang="en-GB" sz="2400" b="1" u="sng" dirty="0"/>
              <a:t>Blood Brothers - Short essay response (2 detailed paragraphs)</a:t>
            </a:r>
            <a:endParaRPr lang="en-GB" sz="2400" dirty="0"/>
          </a:p>
          <a:p>
            <a:r>
              <a:rPr lang="en-GB" sz="2000" dirty="0"/>
              <a:t>Explore how Willy Russell presents differences in social class in the dialogue below, between Edward and Mickey. (This is taken from the scene where the boys first meet).</a:t>
            </a:r>
          </a:p>
          <a:p>
            <a:r>
              <a:rPr lang="en-GB" sz="2000" dirty="0"/>
              <a:t>You should write about:</a:t>
            </a:r>
          </a:p>
          <a:p>
            <a:r>
              <a:rPr lang="en-GB" sz="2000" dirty="0"/>
              <a:t>- What is suggested by the use of formal and informal English?</a:t>
            </a:r>
          </a:p>
          <a:p>
            <a:r>
              <a:rPr lang="en-GB" sz="2000" dirty="0"/>
              <a:t>- What is suggested about the behaviour of each boy?</a:t>
            </a:r>
          </a:p>
          <a:p>
            <a:r>
              <a:rPr lang="en-GB" sz="2000" dirty="0"/>
              <a:t>How do Russell's choices create ideas about social class in 1980s Liverpool for the audience?</a:t>
            </a:r>
          </a:p>
          <a:p>
            <a:r>
              <a:rPr lang="en-GB" sz="2000" dirty="0"/>
              <a:t>Write two detailed paragraphs.</a:t>
            </a:r>
          </a:p>
        </p:txBody>
      </p:sp>
      <p:sp>
        <p:nvSpPr>
          <p:cNvPr id="6" name="Google Shape;134;p5"/>
          <p:cNvSpPr txBox="1"/>
          <p:nvPr/>
        </p:nvSpPr>
        <p:spPr>
          <a:xfrm>
            <a:off x="8667006" y="3558605"/>
            <a:ext cx="3422073" cy="224672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Revision</a:t>
            </a:r>
            <a:r>
              <a:rPr kumimoji="0" lang="en-GB" sz="2000"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t> and practice:</a:t>
            </a:r>
            <a:br>
              <a:rPr kumimoji="0" lang="en-GB" sz="2000"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br>
            <a:r>
              <a:rPr kumimoji="0" lang="en-GB" sz="2000"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t>Consider which quotes you would pick out from this extract.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kern="0" baseline="0" dirty="0" smtClean="0">
                <a:solidFill>
                  <a:srgbClr val="000000"/>
                </a:solidFill>
                <a:latin typeface="Comic Sans MS"/>
                <a:cs typeface="Arial"/>
                <a:sym typeface="Comic Sans MS"/>
              </a:rPr>
              <a:t>Which</a:t>
            </a:r>
            <a:r>
              <a:rPr lang="en-GB" sz="2000" kern="0" dirty="0" smtClean="0">
                <a:solidFill>
                  <a:srgbClr val="000000"/>
                </a:solidFill>
                <a:latin typeface="Comic Sans MS"/>
                <a:cs typeface="Arial"/>
                <a:sym typeface="Comic Sans MS"/>
              </a:rPr>
              <a:t> words show differences in social class</a:t>
            </a:r>
            <a:br>
              <a:rPr lang="en-GB" sz="2000" kern="0" dirty="0" smtClean="0">
                <a:solidFill>
                  <a:srgbClr val="000000"/>
                </a:solidFill>
                <a:latin typeface="Comic Sans MS"/>
                <a:cs typeface="Arial"/>
                <a:sym typeface="Comic Sans MS"/>
              </a:rPr>
            </a:br>
            <a:r>
              <a:rPr lang="en-GB" sz="2000" kern="0" dirty="0" smtClean="0">
                <a:solidFill>
                  <a:srgbClr val="000000"/>
                </a:solidFill>
                <a:latin typeface="Comic Sans MS"/>
                <a:cs typeface="Arial"/>
                <a:sym typeface="Comic Sans MS"/>
              </a:rPr>
              <a:t>between the two boys.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Google Shape;134;p5"/>
          <p:cNvSpPr txBox="1"/>
          <p:nvPr/>
        </p:nvSpPr>
        <p:spPr>
          <a:xfrm>
            <a:off x="9849921" y="1134227"/>
            <a:ext cx="1950194" cy="70784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EXTRACT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A</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63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4"/>
          <p:cNvSpPr/>
          <p:nvPr/>
        </p:nvSpPr>
        <p:spPr>
          <a:xfrm>
            <a:off x="275509" y="1733060"/>
            <a:ext cx="5182317" cy="563227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r>
              <a:rPr lang="en-GB" sz="1600" b="1" dirty="0"/>
              <a:t>Mickey</a:t>
            </a:r>
            <a:r>
              <a:rPr lang="en-GB" sz="1600" dirty="0"/>
              <a:t> </a:t>
            </a:r>
            <a:r>
              <a:rPr lang="en-GB" sz="1600" dirty="0" err="1"/>
              <a:t>Yeh</a:t>
            </a:r>
            <a:r>
              <a:rPr lang="en-GB" sz="1600" dirty="0"/>
              <a:t>. </a:t>
            </a:r>
            <a:r>
              <a:rPr lang="en-GB" sz="1600" dirty="0" err="1"/>
              <a:t>Yeh</a:t>
            </a:r>
            <a:r>
              <a:rPr lang="en-GB" sz="1600" dirty="0"/>
              <a:t>, I know loads of words like that. Y’ know, like the ‘F’ word. </a:t>
            </a:r>
            <a:endParaRPr lang="en-GB" sz="1600" dirty="0" smtClean="0"/>
          </a:p>
          <a:p>
            <a:r>
              <a:rPr lang="en-GB" sz="1600" b="1" dirty="0" smtClean="0"/>
              <a:t>Edward</a:t>
            </a:r>
            <a:r>
              <a:rPr lang="en-GB" sz="1600" dirty="0" smtClean="0"/>
              <a:t> </a:t>
            </a:r>
            <a:r>
              <a:rPr lang="en-GB" sz="1600" dirty="0"/>
              <a:t>(clueless) Pardon? </a:t>
            </a:r>
            <a:endParaRPr lang="en-GB" sz="1600" dirty="0" smtClean="0"/>
          </a:p>
          <a:p>
            <a:r>
              <a:rPr lang="en-GB" sz="1600" b="1" dirty="0" smtClean="0"/>
              <a:t>Mickey</a:t>
            </a:r>
            <a:r>
              <a:rPr lang="en-GB" sz="1600" dirty="0" smtClean="0"/>
              <a:t> </a:t>
            </a:r>
            <a:r>
              <a:rPr lang="en-GB" sz="1600" dirty="0"/>
              <a:t>The ‘F’ word. </a:t>
            </a:r>
            <a:endParaRPr lang="en-GB" sz="1600" dirty="0" smtClean="0"/>
          </a:p>
          <a:p>
            <a:r>
              <a:rPr lang="en-GB" sz="1600" i="1" dirty="0" smtClean="0"/>
              <a:t>Edward </a:t>
            </a:r>
            <a:r>
              <a:rPr lang="en-GB" sz="1600" i="1" dirty="0"/>
              <a:t>is still puzzled. </a:t>
            </a:r>
            <a:endParaRPr lang="en-GB" sz="1600" i="1" dirty="0" smtClean="0"/>
          </a:p>
          <a:p>
            <a:r>
              <a:rPr lang="en-GB" sz="1600" b="1" dirty="0" smtClean="0"/>
              <a:t>Mickey</a:t>
            </a:r>
            <a:r>
              <a:rPr lang="en-GB" sz="1600" dirty="0" smtClean="0"/>
              <a:t> </a:t>
            </a:r>
            <a:r>
              <a:rPr lang="en-GB" sz="1600" dirty="0"/>
              <a:t>looks round to check that he cannot be overheard, then whispers the word to Edward. The two of them immediately wriggle and giggle with glee. </a:t>
            </a:r>
            <a:endParaRPr lang="en-GB" sz="1600" dirty="0" smtClean="0"/>
          </a:p>
          <a:p>
            <a:r>
              <a:rPr lang="en-GB" sz="1600" b="1" dirty="0" smtClean="0"/>
              <a:t>Edward</a:t>
            </a:r>
            <a:r>
              <a:rPr lang="en-GB" sz="1600" dirty="0" smtClean="0"/>
              <a:t> </a:t>
            </a:r>
            <a:r>
              <a:rPr lang="en-GB" sz="1600" dirty="0"/>
              <a:t>What does it mean? </a:t>
            </a:r>
            <a:endParaRPr lang="en-GB" sz="1600" dirty="0" smtClean="0"/>
          </a:p>
          <a:p>
            <a:r>
              <a:rPr lang="en-GB" sz="1600" b="1" dirty="0" smtClean="0"/>
              <a:t>Mickey</a:t>
            </a:r>
            <a:r>
              <a:rPr lang="en-GB" sz="1600" dirty="0" smtClean="0"/>
              <a:t> </a:t>
            </a:r>
            <a:r>
              <a:rPr lang="en-GB" sz="1600" dirty="0"/>
              <a:t>I don’t know. It sounds good though, doesn’t it? </a:t>
            </a:r>
            <a:endParaRPr lang="en-GB" sz="1600" dirty="0" smtClean="0"/>
          </a:p>
          <a:p>
            <a:r>
              <a:rPr lang="en-GB" sz="1600" b="1" dirty="0" smtClean="0"/>
              <a:t>Edward</a:t>
            </a:r>
            <a:r>
              <a:rPr lang="en-GB" sz="1600" dirty="0" smtClean="0"/>
              <a:t> </a:t>
            </a:r>
            <a:r>
              <a:rPr lang="en-GB" sz="1600" dirty="0"/>
              <a:t>Fantastic. When I get home I’ll look it up in the dictionary. </a:t>
            </a:r>
            <a:endParaRPr lang="en-GB" sz="1600" dirty="0" smtClean="0"/>
          </a:p>
          <a:p>
            <a:r>
              <a:rPr lang="en-GB" sz="1600" b="1" dirty="0" smtClean="0"/>
              <a:t>Mickey </a:t>
            </a:r>
            <a:r>
              <a:rPr lang="en-GB" sz="1600" dirty="0"/>
              <a:t>In the what? </a:t>
            </a:r>
            <a:endParaRPr lang="en-GB" sz="1600" dirty="0" smtClean="0"/>
          </a:p>
          <a:p>
            <a:r>
              <a:rPr lang="en-GB" sz="1600" b="1" dirty="0" smtClean="0"/>
              <a:t>Edward</a:t>
            </a:r>
            <a:r>
              <a:rPr lang="en-GB" sz="1600" dirty="0" smtClean="0"/>
              <a:t> </a:t>
            </a:r>
            <a:r>
              <a:rPr lang="en-GB" sz="1600" dirty="0"/>
              <a:t>The dictionary. Don’t you know what a dictionary is? </a:t>
            </a:r>
            <a:endParaRPr lang="en-GB" sz="1600" dirty="0" smtClean="0"/>
          </a:p>
          <a:p>
            <a:r>
              <a:rPr lang="en-GB" sz="1600" b="1" dirty="0" smtClean="0"/>
              <a:t>Mickey</a:t>
            </a:r>
            <a:r>
              <a:rPr lang="en-GB" sz="1600" dirty="0" smtClean="0"/>
              <a:t> </a:t>
            </a:r>
            <a:r>
              <a:rPr lang="en-GB" sz="1600" dirty="0"/>
              <a:t>’Course I do… . It’s a, it’s a thingy </a:t>
            </a:r>
            <a:r>
              <a:rPr lang="en-GB" sz="1600" dirty="0" err="1"/>
              <a:t>innit</a:t>
            </a:r>
            <a:r>
              <a:rPr lang="en-GB" sz="1600" dirty="0"/>
              <a:t>? </a:t>
            </a:r>
            <a:endParaRPr lang="en-GB" sz="1600" dirty="0" smtClean="0"/>
          </a:p>
          <a:p>
            <a:r>
              <a:rPr lang="en-GB" sz="1600" b="1" dirty="0" smtClean="0"/>
              <a:t>Edward</a:t>
            </a:r>
            <a:r>
              <a:rPr lang="en-GB" sz="1600" dirty="0" smtClean="0"/>
              <a:t> </a:t>
            </a:r>
            <a:r>
              <a:rPr lang="en-GB" sz="1600" dirty="0"/>
              <a:t>A book which explains the meaning of words</a:t>
            </a:r>
            <a:r>
              <a:rPr lang="en-GB" sz="1600" dirty="0" smtClean="0"/>
              <a:t>.</a:t>
            </a:r>
          </a:p>
          <a:p>
            <a:r>
              <a:rPr lang="en-GB" sz="1600" b="1" dirty="0" smtClean="0"/>
              <a:t>Mickey</a:t>
            </a:r>
            <a:r>
              <a:rPr lang="en-GB" sz="1600" dirty="0" smtClean="0"/>
              <a:t> </a:t>
            </a:r>
            <a:r>
              <a:rPr lang="en-GB" sz="1600" dirty="0"/>
              <a:t>The meaning of words, </a:t>
            </a:r>
            <a:r>
              <a:rPr lang="en-GB" sz="1600" dirty="0" err="1"/>
              <a:t>yeh</a:t>
            </a:r>
            <a:r>
              <a:rPr lang="en-GB" sz="1600" dirty="0"/>
              <a:t>. Our </a:t>
            </a:r>
            <a:r>
              <a:rPr lang="en-GB" sz="1600" dirty="0" err="1"/>
              <a:t>Sammy’ll</a:t>
            </a:r>
            <a:r>
              <a:rPr lang="en-GB" sz="1600" dirty="0"/>
              <a:t> be here soon. I hope he’s in a good mood. He’s dead mean sometimes. Edward Why? Mickey It’s ’cos he’s got a plate in his head.</a:t>
            </a:r>
            <a:endParaRPr kumimoji="0" lang="en-GB" b="0" i="0" u="sng" strike="noStrike" kern="0" cap="none" spc="0" normalizeH="0" baseline="0" noProof="0" dirty="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smtClean="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sng" strike="noStrike" kern="0" cap="none" spc="0" normalizeH="0" baseline="0" noProof="0" dirty="0">
              <a:ln>
                <a:noFill/>
              </a:ln>
              <a:solidFill>
                <a:srgbClr val="292C2E"/>
              </a:solidFill>
              <a:effectLst/>
              <a:uLnTx/>
              <a:uFillTx/>
              <a:latin typeface="Arial"/>
              <a:ea typeface="Arial"/>
              <a:cs typeface="Arial"/>
              <a:sym typeface="Arial"/>
            </a:endParaRPr>
          </a:p>
        </p:txBody>
      </p:sp>
      <p:sp>
        <p:nvSpPr>
          <p:cNvPr id="3" name="Rectangle 2"/>
          <p:cNvSpPr/>
          <p:nvPr/>
        </p:nvSpPr>
        <p:spPr>
          <a:xfrm>
            <a:off x="275509" y="63944"/>
            <a:ext cx="5896692" cy="1600438"/>
          </a:xfrm>
          <a:prstGeom prst="rect">
            <a:avLst/>
          </a:prstGeom>
          <a:solidFill>
            <a:schemeClr val="accent1">
              <a:lumMod val="20000"/>
              <a:lumOff val="80000"/>
            </a:schemeClr>
          </a:solidFill>
        </p:spPr>
        <p:txBody>
          <a:bodyPr wrap="square">
            <a:spAutoFit/>
          </a:bodyPr>
          <a:lstStyle/>
          <a:p>
            <a:r>
              <a:rPr lang="en-GB" sz="1400" b="1" u="sng" dirty="0"/>
              <a:t>Blood Brothers - Short essay response (2 detailed paragraphs)</a:t>
            </a:r>
            <a:endParaRPr lang="en-GB" sz="1400" dirty="0"/>
          </a:p>
          <a:p>
            <a:r>
              <a:rPr lang="en-GB" sz="1200" dirty="0"/>
              <a:t>Explore how Willy Russell presents differences in social class in the dialogue below, between Edward and Mickey. (This is taken from the scene where the boys first meet).</a:t>
            </a:r>
          </a:p>
          <a:p>
            <a:r>
              <a:rPr lang="en-GB" sz="1200" dirty="0"/>
              <a:t>You should write about:</a:t>
            </a:r>
          </a:p>
          <a:p>
            <a:r>
              <a:rPr lang="en-GB" sz="1200" dirty="0"/>
              <a:t>- What is suggested by the use of formal and informal English?</a:t>
            </a:r>
          </a:p>
          <a:p>
            <a:r>
              <a:rPr lang="en-GB" sz="1200" dirty="0"/>
              <a:t>- What is suggested about the behaviour of each boy?</a:t>
            </a:r>
          </a:p>
          <a:p>
            <a:r>
              <a:rPr lang="en-GB" sz="1200" dirty="0"/>
              <a:t>How do Russell's choices create ideas about social class in 1980s Liverpool for the audience?</a:t>
            </a:r>
          </a:p>
          <a:p>
            <a:r>
              <a:rPr lang="en-GB" sz="1200" dirty="0"/>
              <a:t>Write two detailed paragraphs.</a:t>
            </a:r>
          </a:p>
        </p:txBody>
      </p:sp>
      <p:sp>
        <p:nvSpPr>
          <p:cNvPr id="6" name="Google Shape;134;p5"/>
          <p:cNvSpPr txBox="1"/>
          <p:nvPr/>
        </p:nvSpPr>
        <p:spPr>
          <a:xfrm>
            <a:off x="6172201" y="63944"/>
            <a:ext cx="3422073" cy="156962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Revision</a:t>
            </a:r>
            <a:r>
              <a:rPr kumimoji="0" lang="en-GB" sz="1600"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t> and practice:</a:t>
            </a:r>
            <a:br>
              <a:rPr kumimoji="0" lang="en-GB" sz="1600"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br>
            <a:r>
              <a:rPr kumimoji="0" lang="en-GB" sz="1600"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t>Consider which quotes you would pick out from this extract.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kern="0" baseline="0" dirty="0" smtClean="0">
                <a:solidFill>
                  <a:srgbClr val="000000"/>
                </a:solidFill>
                <a:latin typeface="Comic Sans MS"/>
                <a:cs typeface="Arial"/>
                <a:sym typeface="Comic Sans MS"/>
              </a:rPr>
              <a:t>Which</a:t>
            </a:r>
            <a:r>
              <a:rPr lang="en-GB" sz="1600" kern="0" dirty="0" smtClean="0">
                <a:solidFill>
                  <a:srgbClr val="000000"/>
                </a:solidFill>
                <a:latin typeface="Comic Sans MS"/>
                <a:cs typeface="Arial"/>
                <a:sym typeface="Comic Sans MS"/>
              </a:rPr>
              <a:t> words show differences in social class</a:t>
            </a:r>
            <a:br>
              <a:rPr lang="en-GB" sz="1600" kern="0" dirty="0" smtClean="0">
                <a:solidFill>
                  <a:srgbClr val="000000"/>
                </a:solidFill>
                <a:latin typeface="Comic Sans MS"/>
                <a:cs typeface="Arial"/>
                <a:sym typeface="Comic Sans MS"/>
              </a:rPr>
            </a:br>
            <a:r>
              <a:rPr lang="en-GB" sz="1600" kern="0" dirty="0" smtClean="0">
                <a:solidFill>
                  <a:srgbClr val="000000"/>
                </a:solidFill>
                <a:latin typeface="Comic Sans MS"/>
                <a:cs typeface="Arial"/>
                <a:sym typeface="Comic Sans MS"/>
              </a:rPr>
              <a:t>between the two boys.</a:t>
            </a:r>
            <a:endParaRPr kumimoji="0" sz="11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Google Shape;134;p5"/>
          <p:cNvSpPr txBox="1"/>
          <p:nvPr/>
        </p:nvSpPr>
        <p:spPr>
          <a:xfrm>
            <a:off x="9668946" y="63944"/>
            <a:ext cx="1950194" cy="70784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EXTRACT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A</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Rectangle 1"/>
          <p:cNvSpPr/>
          <p:nvPr/>
        </p:nvSpPr>
        <p:spPr>
          <a:xfrm>
            <a:off x="5695950" y="1733060"/>
            <a:ext cx="6305550" cy="4801314"/>
          </a:xfrm>
          <a:prstGeom prst="rect">
            <a:avLst/>
          </a:prstGeom>
          <a:solidFill>
            <a:schemeClr val="accent4">
              <a:lumMod val="20000"/>
              <a:lumOff val="80000"/>
            </a:schemeClr>
          </a:solidFill>
        </p:spPr>
        <p:txBody>
          <a:bodyPr wrap="square">
            <a:spAutoFit/>
          </a:bodyPr>
          <a:lstStyle/>
          <a:p>
            <a:r>
              <a:rPr lang="en-GB" b="1" dirty="0" smtClean="0"/>
              <a:t>EXAMPLE RESPONSE</a:t>
            </a:r>
          </a:p>
          <a:p>
            <a:r>
              <a:rPr lang="en-GB" dirty="0" smtClean="0"/>
              <a:t>In </a:t>
            </a:r>
            <a:r>
              <a:rPr lang="en-GB" dirty="0"/>
              <a:t>this passage, Willy Russell uses the way Mickey and Edward talk to show their differences in social class. </a:t>
            </a:r>
            <a:r>
              <a:rPr lang="en-GB" dirty="0" smtClean="0"/>
              <a:t/>
            </a:r>
            <a:br>
              <a:rPr lang="en-GB" dirty="0" smtClean="0"/>
            </a:br>
            <a:r>
              <a:rPr lang="en-GB" dirty="0" smtClean="0"/>
              <a:t>Mickey </a:t>
            </a:r>
            <a:r>
              <a:rPr lang="en-GB" dirty="0"/>
              <a:t>speaks in a very casual, informal way with </a:t>
            </a:r>
            <a:r>
              <a:rPr lang="en-GB" dirty="0" smtClean="0"/>
              <a:t>colloquial language </a:t>
            </a:r>
            <a:r>
              <a:rPr lang="en-GB" dirty="0"/>
              <a:t>like "</a:t>
            </a:r>
            <a:r>
              <a:rPr lang="en-GB" dirty="0" err="1"/>
              <a:t>Yeh</a:t>
            </a:r>
            <a:r>
              <a:rPr lang="en-GB" dirty="0"/>
              <a:t>" and "</a:t>
            </a:r>
            <a:r>
              <a:rPr lang="en-GB" dirty="0" err="1"/>
              <a:t>innit</a:t>
            </a:r>
            <a:r>
              <a:rPr lang="en-GB" dirty="0"/>
              <a:t>," which suggests he comes from a working-class background. </a:t>
            </a:r>
            <a:r>
              <a:rPr lang="en-GB" dirty="0" smtClean="0"/>
              <a:t/>
            </a:r>
            <a:br>
              <a:rPr lang="en-GB" dirty="0" smtClean="0"/>
            </a:br>
            <a:r>
              <a:rPr lang="en-GB" dirty="0" smtClean="0"/>
              <a:t>He </a:t>
            </a:r>
            <a:r>
              <a:rPr lang="en-GB" dirty="0"/>
              <a:t>also uses the "F word" without really knowing what it means, showing that he is more interested in how it sounds than in its definition. On the other hand, Edward talks more formally and even mentions looking up the word in a "dictionary," which shows he is more educated and probably comes from a middle-class background. When Mickey doesn't understand what a dictionary is and calls it a "thingy," it highlights how he doesn't have the same level of education or understanding as Edward. This difference in their speech helps show the gap between </a:t>
            </a:r>
            <a:r>
              <a:rPr lang="en-GB" dirty="0" smtClean="0"/>
              <a:t>the working class in Liverpool and the more affluent middle classes, whose lives were more comfortable.</a:t>
            </a:r>
            <a:endParaRPr lang="en-GB" dirty="0"/>
          </a:p>
        </p:txBody>
      </p:sp>
    </p:spTree>
    <p:extLst>
      <p:ext uri="{BB962C8B-B14F-4D97-AF65-F5344CB8AC3E}">
        <p14:creationId xmlns:p14="http://schemas.microsoft.com/office/powerpoint/2010/main" val="11292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4"/>
          <p:cNvSpPr/>
          <p:nvPr/>
        </p:nvSpPr>
        <p:spPr>
          <a:xfrm>
            <a:off x="275508" y="2801221"/>
            <a:ext cx="10581178" cy="489360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r>
              <a:rPr lang="en-GB" b="1" u="sng" dirty="0"/>
              <a:t>Blood Brothers - Short essay response (2 detailed paragraphs)</a:t>
            </a:r>
            <a:endParaRPr lang="en-GB" dirty="0"/>
          </a:p>
          <a:p>
            <a:r>
              <a:rPr lang="en-GB" b="1" dirty="0" smtClean="0"/>
              <a:t>Edward</a:t>
            </a:r>
            <a:r>
              <a:rPr lang="en-GB" b="1" dirty="0"/>
              <a:t>: </a:t>
            </a:r>
            <a:r>
              <a:rPr lang="en-GB" dirty="0"/>
              <a:t>Yes. Are you going to come and play up there again?</a:t>
            </a:r>
          </a:p>
          <a:p>
            <a:r>
              <a:rPr lang="en-GB" b="1" dirty="0"/>
              <a:t>Mickey: </a:t>
            </a:r>
            <a:r>
              <a:rPr lang="en-GB" dirty="0"/>
              <a:t>No. I would do but I’m not allowed.</a:t>
            </a:r>
          </a:p>
          <a:p>
            <a:r>
              <a:rPr lang="en-GB" b="1" dirty="0"/>
              <a:t>Edward:</a:t>
            </a:r>
            <a:r>
              <a:rPr lang="en-GB" dirty="0"/>
              <a:t> Why?</a:t>
            </a:r>
          </a:p>
          <a:p>
            <a:r>
              <a:rPr lang="en-GB" b="1" dirty="0"/>
              <a:t>Mickey:</a:t>
            </a:r>
            <a:r>
              <a:rPr lang="en-GB" dirty="0"/>
              <a:t> ’Cos me mam says.</a:t>
            </a:r>
          </a:p>
          <a:p>
            <a:r>
              <a:rPr lang="en-GB" b="1" dirty="0"/>
              <a:t>Edward:</a:t>
            </a:r>
            <a:r>
              <a:rPr lang="en-GB" dirty="0"/>
              <a:t> Well, my mummy doesn’t allow me to play down here actually.</a:t>
            </a:r>
          </a:p>
          <a:p>
            <a:r>
              <a:rPr lang="en-GB" b="1" dirty="0"/>
              <a:t>Mickey:</a:t>
            </a:r>
            <a:r>
              <a:rPr lang="en-GB" dirty="0"/>
              <a:t> ’</a:t>
            </a:r>
            <a:r>
              <a:rPr lang="en-GB" dirty="0" err="1"/>
              <a:t>Gis</a:t>
            </a:r>
            <a:r>
              <a:rPr lang="en-GB" dirty="0"/>
              <a:t> a sweet.</a:t>
            </a:r>
          </a:p>
          <a:p>
            <a:r>
              <a:rPr lang="en-GB" b="1" dirty="0"/>
              <a:t>Edward: </a:t>
            </a:r>
            <a:r>
              <a:rPr lang="en-GB" dirty="0"/>
              <a:t>All right. </a:t>
            </a:r>
            <a:r>
              <a:rPr lang="en-GB" i="1" dirty="0"/>
              <a:t>(He offers a bag from his pocket.)</a:t>
            </a:r>
            <a:endParaRPr lang="en-GB" dirty="0"/>
          </a:p>
          <a:p>
            <a:r>
              <a:rPr lang="en-GB" b="1" dirty="0"/>
              <a:t>Mickey:</a:t>
            </a:r>
            <a:r>
              <a:rPr lang="en-GB" dirty="0"/>
              <a:t> ‘If our Sammy gives y’ a sweet he’s usually weed on it first.</a:t>
            </a:r>
          </a:p>
          <a:p>
            <a:r>
              <a:rPr lang="en-GB" b="1" dirty="0"/>
              <a:t>Edward:</a:t>
            </a:r>
            <a:r>
              <a:rPr lang="en-GB" dirty="0"/>
              <a:t> </a:t>
            </a:r>
            <a:r>
              <a:rPr lang="en-GB" i="1" dirty="0"/>
              <a:t>(exploding in giggles) </a:t>
            </a:r>
            <a:r>
              <a:rPr lang="en-GB" dirty="0"/>
              <a:t>Oh, that sounds like super fun.</a:t>
            </a:r>
          </a:p>
          <a:p>
            <a:r>
              <a:rPr lang="en-GB" b="1" dirty="0"/>
              <a:t>Mickey: </a:t>
            </a:r>
            <a:r>
              <a:rPr lang="en-GB" dirty="0"/>
              <a:t>It is. If y’ our Sammy.</a:t>
            </a:r>
          </a:p>
          <a:p>
            <a:r>
              <a:rPr lang="en-GB" b="1" dirty="0"/>
              <a:t>Edward:</a:t>
            </a:r>
            <a:r>
              <a:rPr lang="en-GB" dirty="0"/>
              <a:t> Do you want to come and play?</a:t>
            </a:r>
          </a:p>
          <a:p>
            <a:r>
              <a:rPr lang="en-GB" b="1" dirty="0"/>
              <a:t>Mickey: </a:t>
            </a:r>
            <a:r>
              <a:rPr lang="en-GB" dirty="0"/>
              <a:t>I might do. But I’m not </a:t>
            </a:r>
            <a:r>
              <a:rPr lang="en-GB" dirty="0" err="1"/>
              <a:t>playin</a:t>
            </a:r>
            <a:r>
              <a:rPr lang="en-GB" dirty="0"/>
              <a:t>’ now ’cos I’m pissed off.</a:t>
            </a:r>
          </a:p>
          <a:p>
            <a:r>
              <a:rPr lang="en-GB" b="1" dirty="0"/>
              <a:t>Edward: </a:t>
            </a:r>
            <a:r>
              <a:rPr lang="en-GB" i="1" dirty="0"/>
              <a:t>(awed) </a:t>
            </a:r>
            <a:r>
              <a:rPr lang="en-GB" dirty="0"/>
              <a:t>Pissed off. You say smashing things don’t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smtClean="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sng" strike="noStrike" kern="0" cap="none" spc="0" normalizeH="0" baseline="0" noProof="0" dirty="0">
              <a:ln>
                <a:noFill/>
              </a:ln>
              <a:solidFill>
                <a:srgbClr val="292C2E"/>
              </a:solidFill>
              <a:effectLst/>
              <a:uLnTx/>
              <a:uFillTx/>
              <a:latin typeface="Arial"/>
              <a:ea typeface="Arial"/>
              <a:cs typeface="Arial"/>
              <a:sym typeface="Arial"/>
            </a:endParaRPr>
          </a:p>
        </p:txBody>
      </p:sp>
      <p:sp>
        <p:nvSpPr>
          <p:cNvPr id="3" name="Rectangle 2"/>
          <p:cNvSpPr/>
          <p:nvPr/>
        </p:nvSpPr>
        <p:spPr>
          <a:xfrm>
            <a:off x="275508" y="63944"/>
            <a:ext cx="11813571" cy="2616101"/>
          </a:xfrm>
          <a:prstGeom prst="rect">
            <a:avLst/>
          </a:prstGeom>
          <a:solidFill>
            <a:schemeClr val="accent1">
              <a:lumMod val="20000"/>
              <a:lumOff val="80000"/>
            </a:schemeClr>
          </a:solidFill>
        </p:spPr>
        <p:txBody>
          <a:bodyPr wrap="square">
            <a:spAutoFit/>
          </a:bodyPr>
          <a:lstStyle/>
          <a:p>
            <a:r>
              <a:rPr lang="en-GB" sz="2400" b="1" u="sng" dirty="0"/>
              <a:t>Blood Brothers - Short essay response (2 detailed paragraphs)</a:t>
            </a:r>
            <a:endParaRPr lang="en-GB" sz="2400" dirty="0"/>
          </a:p>
          <a:p>
            <a:r>
              <a:rPr lang="en-GB" sz="2000" dirty="0"/>
              <a:t>Explore how Willy Russell presents differences in social class in the dialogue below, between Edward and Mickey. (This is taken from the scene where the boys first meet).</a:t>
            </a:r>
          </a:p>
          <a:p>
            <a:r>
              <a:rPr lang="en-GB" sz="2000" dirty="0"/>
              <a:t>You should write about:</a:t>
            </a:r>
          </a:p>
          <a:p>
            <a:r>
              <a:rPr lang="en-GB" sz="2000" dirty="0"/>
              <a:t>- What is suggested by the use of formal and informal English?</a:t>
            </a:r>
          </a:p>
          <a:p>
            <a:r>
              <a:rPr lang="en-GB" sz="2000" dirty="0"/>
              <a:t>- What is suggested about the behaviour of each boy?</a:t>
            </a:r>
          </a:p>
          <a:p>
            <a:r>
              <a:rPr lang="en-GB" sz="2000" dirty="0"/>
              <a:t>How do Russell's choices create ideas about social class in 1980s Liverpool for the audience?</a:t>
            </a:r>
          </a:p>
          <a:p>
            <a:r>
              <a:rPr lang="en-GB" sz="2000" dirty="0"/>
              <a:t>Write two detailed paragraphs.</a:t>
            </a:r>
          </a:p>
        </p:txBody>
      </p:sp>
      <p:sp>
        <p:nvSpPr>
          <p:cNvPr id="10" name="Google Shape;134;p5"/>
          <p:cNvSpPr txBox="1"/>
          <p:nvPr/>
        </p:nvSpPr>
        <p:spPr>
          <a:xfrm>
            <a:off x="9849921" y="1134227"/>
            <a:ext cx="1950194" cy="70784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EXTRACT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B</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4023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4"/>
          <p:cNvSpPr/>
          <p:nvPr/>
        </p:nvSpPr>
        <p:spPr>
          <a:xfrm>
            <a:off x="275508" y="2801221"/>
            <a:ext cx="10581178" cy="489360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r>
              <a:rPr lang="en-GB" b="1" u="sng" dirty="0"/>
              <a:t>Blood Brothers - Short essay response (2 detailed paragraphs)</a:t>
            </a:r>
            <a:endParaRPr lang="en-GB" dirty="0"/>
          </a:p>
          <a:p>
            <a:r>
              <a:rPr lang="en-GB" b="1" dirty="0" smtClean="0"/>
              <a:t>Edward</a:t>
            </a:r>
            <a:r>
              <a:rPr lang="en-GB" b="1" dirty="0"/>
              <a:t>: </a:t>
            </a:r>
            <a:r>
              <a:rPr lang="en-GB" dirty="0"/>
              <a:t>Yes. Are you going to come and play up there again?</a:t>
            </a:r>
          </a:p>
          <a:p>
            <a:r>
              <a:rPr lang="en-GB" b="1" dirty="0"/>
              <a:t>Mickey: </a:t>
            </a:r>
            <a:r>
              <a:rPr lang="en-GB" dirty="0"/>
              <a:t>No. I would do but I’m not allowed.</a:t>
            </a:r>
          </a:p>
          <a:p>
            <a:r>
              <a:rPr lang="en-GB" b="1" dirty="0"/>
              <a:t>Edward:</a:t>
            </a:r>
            <a:r>
              <a:rPr lang="en-GB" dirty="0"/>
              <a:t> Why?</a:t>
            </a:r>
          </a:p>
          <a:p>
            <a:r>
              <a:rPr lang="en-GB" b="1" dirty="0"/>
              <a:t>Mickey:</a:t>
            </a:r>
            <a:r>
              <a:rPr lang="en-GB" dirty="0"/>
              <a:t> ’Cos me mam says.</a:t>
            </a:r>
          </a:p>
          <a:p>
            <a:r>
              <a:rPr lang="en-GB" b="1" dirty="0"/>
              <a:t>Edward:</a:t>
            </a:r>
            <a:r>
              <a:rPr lang="en-GB" dirty="0"/>
              <a:t> Well, my mummy doesn’t allow me to play down here actually.</a:t>
            </a:r>
          </a:p>
          <a:p>
            <a:r>
              <a:rPr lang="en-GB" b="1" dirty="0"/>
              <a:t>Mickey:</a:t>
            </a:r>
            <a:r>
              <a:rPr lang="en-GB" dirty="0"/>
              <a:t> ’</a:t>
            </a:r>
            <a:r>
              <a:rPr lang="en-GB" dirty="0" err="1"/>
              <a:t>Gis</a:t>
            </a:r>
            <a:r>
              <a:rPr lang="en-GB" dirty="0"/>
              <a:t> a sweet.</a:t>
            </a:r>
          </a:p>
          <a:p>
            <a:r>
              <a:rPr lang="en-GB" b="1" dirty="0"/>
              <a:t>Edward: </a:t>
            </a:r>
            <a:r>
              <a:rPr lang="en-GB" dirty="0"/>
              <a:t>All right. </a:t>
            </a:r>
            <a:r>
              <a:rPr lang="en-GB" i="1" dirty="0"/>
              <a:t>(He offers a bag from his pocket.)</a:t>
            </a:r>
            <a:endParaRPr lang="en-GB" dirty="0"/>
          </a:p>
          <a:p>
            <a:r>
              <a:rPr lang="en-GB" b="1" dirty="0"/>
              <a:t>Mickey:</a:t>
            </a:r>
            <a:r>
              <a:rPr lang="en-GB" dirty="0"/>
              <a:t> ‘If our Sammy gives y’ a sweet he’s usually weed on it first.</a:t>
            </a:r>
          </a:p>
          <a:p>
            <a:r>
              <a:rPr lang="en-GB" b="1" dirty="0"/>
              <a:t>Edward:</a:t>
            </a:r>
            <a:r>
              <a:rPr lang="en-GB" dirty="0"/>
              <a:t> </a:t>
            </a:r>
            <a:r>
              <a:rPr lang="en-GB" i="1" dirty="0"/>
              <a:t>(exploding in giggles) </a:t>
            </a:r>
            <a:r>
              <a:rPr lang="en-GB" dirty="0"/>
              <a:t>Oh, that sounds like super fun.</a:t>
            </a:r>
          </a:p>
          <a:p>
            <a:r>
              <a:rPr lang="en-GB" b="1" dirty="0"/>
              <a:t>Mickey: </a:t>
            </a:r>
            <a:r>
              <a:rPr lang="en-GB" dirty="0"/>
              <a:t>It is. If y’ our Sammy.</a:t>
            </a:r>
          </a:p>
          <a:p>
            <a:r>
              <a:rPr lang="en-GB" b="1" dirty="0"/>
              <a:t>Edward:</a:t>
            </a:r>
            <a:r>
              <a:rPr lang="en-GB" dirty="0"/>
              <a:t> Do you want to come and play?</a:t>
            </a:r>
          </a:p>
          <a:p>
            <a:r>
              <a:rPr lang="en-GB" b="1" dirty="0"/>
              <a:t>Mickey: </a:t>
            </a:r>
            <a:r>
              <a:rPr lang="en-GB" dirty="0"/>
              <a:t>I might do. But I’m not </a:t>
            </a:r>
            <a:r>
              <a:rPr lang="en-GB" dirty="0" err="1"/>
              <a:t>playin</a:t>
            </a:r>
            <a:r>
              <a:rPr lang="en-GB" dirty="0"/>
              <a:t>’ now ’cos I’m pissed off.</a:t>
            </a:r>
          </a:p>
          <a:p>
            <a:r>
              <a:rPr lang="en-GB" b="1" dirty="0"/>
              <a:t>Edward: </a:t>
            </a:r>
            <a:r>
              <a:rPr lang="en-GB" i="1" dirty="0"/>
              <a:t>(awed) </a:t>
            </a:r>
            <a:r>
              <a:rPr lang="en-GB" dirty="0"/>
              <a:t>Pissed off. You say smashing things don’t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smtClean="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sng" strike="noStrike" kern="0" cap="none" spc="0" normalizeH="0" baseline="0" noProof="0" dirty="0">
              <a:ln>
                <a:noFill/>
              </a:ln>
              <a:solidFill>
                <a:srgbClr val="292C2E"/>
              </a:solidFill>
              <a:effectLst/>
              <a:uLnTx/>
              <a:uFillTx/>
              <a:latin typeface="Arial"/>
              <a:ea typeface="Arial"/>
              <a:cs typeface="Arial"/>
              <a:sym typeface="Arial"/>
            </a:endParaRPr>
          </a:p>
        </p:txBody>
      </p:sp>
      <p:sp>
        <p:nvSpPr>
          <p:cNvPr id="3" name="Rectangle 2"/>
          <p:cNvSpPr/>
          <p:nvPr/>
        </p:nvSpPr>
        <p:spPr>
          <a:xfrm>
            <a:off x="275508" y="63944"/>
            <a:ext cx="11813571" cy="2616101"/>
          </a:xfrm>
          <a:prstGeom prst="rect">
            <a:avLst/>
          </a:prstGeom>
          <a:solidFill>
            <a:schemeClr val="accent1">
              <a:lumMod val="20000"/>
              <a:lumOff val="80000"/>
            </a:schemeClr>
          </a:solidFill>
        </p:spPr>
        <p:txBody>
          <a:bodyPr wrap="square">
            <a:spAutoFit/>
          </a:bodyPr>
          <a:lstStyle/>
          <a:p>
            <a:r>
              <a:rPr lang="en-GB" sz="2400" b="1" u="sng" dirty="0"/>
              <a:t>Blood Brothers - Short essay response (2 detailed paragraphs)</a:t>
            </a:r>
            <a:endParaRPr lang="en-GB" sz="2400" dirty="0"/>
          </a:p>
          <a:p>
            <a:r>
              <a:rPr lang="en-GB" sz="2000" dirty="0"/>
              <a:t>Explore how Willy Russell presents differences in social class in the dialogue below, between Edward and Mickey. (This is taken from the scene where the boys first meet).</a:t>
            </a:r>
          </a:p>
          <a:p>
            <a:r>
              <a:rPr lang="en-GB" sz="2000" dirty="0"/>
              <a:t>You should write about:</a:t>
            </a:r>
          </a:p>
          <a:p>
            <a:r>
              <a:rPr lang="en-GB" sz="2000" dirty="0"/>
              <a:t>- What is suggested by the use of formal and informal English?</a:t>
            </a:r>
          </a:p>
          <a:p>
            <a:r>
              <a:rPr lang="en-GB" sz="2000" dirty="0"/>
              <a:t>- What is suggested about the behaviour of each boy?</a:t>
            </a:r>
          </a:p>
          <a:p>
            <a:r>
              <a:rPr lang="en-GB" sz="2000" dirty="0"/>
              <a:t>How do Russell's choices create ideas about social class in 1980s Liverpool for the audience?</a:t>
            </a:r>
          </a:p>
          <a:p>
            <a:r>
              <a:rPr lang="en-GB" sz="2000" dirty="0"/>
              <a:t>Write two detailed paragraphs.</a:t>
            </a:r>
          </a:p>
        </p:txBody>
      </p:sp>
      <p:sp>
        <p:nvSpPr>
          <p:cNvPr id="5" name="Google Shape;134;p5"/>
          <p:cNvSpPr txBox="1"/>
          <p:nvPr/>
        </p:nvSpPr>
        <p:spPr>
          <a:xfrm>
            <a:off x="6379029" y="2465290"/>
            <a:ext cx="3422073" cy="347783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The use of the words ‘mam’ and ‘mummy’ show the differences in background – Mickey uses colloquial speech,</a:t>
            </a:r>
            <a:r>
              <a:rPr kumimoji="0" lang="en-GB" sz="2000"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t> </a:t>
            </a: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shorter words and shorter sentences, suggesting a lower level of education, whereas Edward</a:t>
            </a:r>
            <a:r>
              <a:rPr kumimoji="0" lang="en-GB" sz="2000"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t> speaks in complete sentences, using more correct grammar.</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6" name="Google Shape;139;p5"/>
          <p:cNvCxnSpPr/>
          <p:nvPr/>
        </p:nvCxnSpPr>
        <p:spPr>
          <a:xfrm flipV="1">
            <a:off x="2423886" y="3500693"/>
            <a:ext cx="3643085" cy="490735"/>
          </a:xfrm>
          <a:prstGeom prst="straightConnector1">
            <a:avLst/>
          </a:prstGeom>
          <a:noFill/>
          <a:ln w="38100" cap="flat" cmpd="sng">
            <a:solidFill>
              <a:srgbClr val="FF0000"/>
            </a:solidFill>
            <a:prstDash val="solid"/>
            <a:miter lim="800000"/>
            <a:headEnd type="none" w="sm" len="sm"/>
            <a:tailEnd type="triangle" w="med" len="med"/>
          </a:ln>
        </p:spPr>
      </p:cxnSp>
      <p:cxnSp>
        <p:nvCxnSpPr>
          <p:cNvPr id="7" name="Google Shape;139;p5"/>
          <p:cNvCxnSpPr/>
          <p:nvPr/>
        </p:nvCxnSpPr>
        <p:spPr>
          <a:xfrm flipV="1">
            <a:off x="2735944" y="3760574"/>
            <a:ext cx="3643085" cy="490735"/>
          </a:xfrm>
          <a:prstGeom prst="straightConnector1">
            <a:avLst/>
          </a:prstGeom>
          <a:noFill/>
          <a:ln w="38100" cap="flat" cmpd="sng">
            <a:solidFill>
              <a:srgbClr val="FF0000"/>
            </a:solidFill>
            <a:prstDash val="solid"/>
            <a:miter lim="800000"/>
            <a:headEnd type="none" w="sm" len="sm"/>
            <a:tailEnd type="triangle" w="med" len="med"/>
          </a:ln>
        </p:spPr>
      </p:cxnSp>
      <p:sp>
        <p:nvSpPr>
          <p:cNvPr id="8" name="Google Shape;134;p5"/>
          <p:cNvSpPr txBox="1"/>
          <p:nvPr/>
        </p:nvSpPr>
        <p:spPr>
          <a:xfrm>
            <a:off x="9849921" y="1134227"/>
            <a:ext cx="1950194" cy="70784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EXTRACT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B</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324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OF MICE AND MEN</a:t>
            </a:r>
            <a:r>
              <a:rPr lang="en-GB" dirty="0" smtClean="0"/>
              <a:t/>
            </a:r>
            <a:br>
              <a:rPr lang="en-GB" dirty="0" smtClean="0"/>
            </a:br>
            <a:r>
              <a:rPr dirty="0" smtClean="0"/>
              <a:t>Which </a:t>
            </a:r>
            <a:r>
              <a:rPr dirty="0"/>
              <a:t>of the following best describes The American Dream?</a:t>
            </a:r>
          </a:p>
        </p:txBody>
      </p:sp>
      <p:sp>
        <p:nvSpPr>
          <p:cNvPr id="3" name="Content Placeholder 2"/>
          <p:cNvSpPr>
            <a:spLocks noGrp="1"/>
          </p:cNvSpPr>
          <p:nvPr>
            <p:ph idx="1"/>
          </p:nvPr>
        </p:nvSpPr>
        <p:spPr/>
        <p:txBody>
          <a:bodyPr>
            <a:normAutofit/>
          </a:bodyPr>
          <a:lstStyle/>
          <a:p>
            <a:r>
              <a:t>A. A political strategy used during the Cold War</a:t>
            </a:r>
          </a:p>
          <a:p>
            <a:r>
              <a:t>B. The belief that America should expand its territory</a:t>
            </a:r>
          </a:p>
          <a:p>
            <a:r>
              <a:t>C. The idea that anyone can achieve success through hard work ✅</a:t>
            </a:r>
          </a:p>
          <a:p>
            <a:r>
              <a:t>D. A myth about the origins of the U.S. Constitution</a:t>
            </a:r>
          </a:p>
          <a:p>
            <a:endParaRPr/>
          </a:p>
          <a:p>
            <a:r>
              <a:t>Explanation: The American Dream is the idea that success is achievable by anyone through effort, regardless of background.</a:t>
            </a:r>
          </a:p>
        </p:txBody>
      </p:sp>
    </p:spTree>
    <p:extLst>
      <p:ext uri="{BB962C8B-B14F-4D97-AF65-F5344CB8AC3E}">
        <p14:creationId xmlns:p14="http://schemas.microsoft.com/office/powerpoint/2010/main" val="3812948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4"/>
          <p:cNvSpPr/>
          <p:nvPr/>
        </p:nvSpPr>
        <p:spPr>
          <a:xfrm>
            <a:off x="275508" y="2801221"/>
            <a:ext cx="10581178" cy="489360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r>
              <a:rPr lang="en-GB" b="1" u="sng" dirty="0"/>
              <a:t>Blood Brothers - Short essay response (2 detailed paragraphs)</a:t>
            </a:r>
            <a:endParaRPr lang="en-GB" dirty="0"/>
          </a:p>
          <a:p>
            <a:r>
              <a:rPr lang="en-GB" b="1" dirty="0" smtClean="0"/>
              <a:t>Edward</a:t>
            </a:r>
            <a:r>
              <a:rPr lang="en-GB" b="1" dirty="0"/>
              <a:t>: </a:t>
            </a:r>
            <a:r>
              <a:rPr lang="en-GB" dirty="0"/>
              <a:t>Yes. Are you going to come and play up there again?</a:t>
            </a:r>
          </a:p>
          <a:p>
            <a:r>
              <a:rPr lang="en-GB" b="1" dirty="0"/>
              <a:t>Mickey: </a:t>
            </a:r>
            <a:r>
              <a:rPr lang="en-GB" dirty="0"/>
              <a:t>No. I would do but I’m not allowed.</a:t>
            </a:r>
          </a:p>
          <a:p>
            <a:r>
              <a:rPr lang="en-GB" b="1" dirty="0"/>
              <a:t>Edward:</a:t>
            </a:r>
            <a:r>
              <a:rPr lang="en-GB" dirty="0"/>
              <a:t> Why?</a:t>
            </a:r>
          </a:p>
          <a:p>
            <a:r>
              <a:rPr lang="en-GB" b="1" dirty="0"/>
              <a:t>Mickey:</a:t>
            </a:r>
            <a:r>
              <a:rPr lang="en-GB" dirty="0"/>
              <a:t> ’Cos me mam says.</a:t>
            </a:r>
          </a:p>
          <a:p>
            <a:r>
              <a:rPr lang="en-GB" b="1" dirty="0"/>
              <a:t>Edward:</a:t>
            </a:r>
            <a:r>
              <a:rPr lang="en-GB" dirty="0"/>
              <a:t> Well, my mummy doesn’t allow me to play down here actually.</a:t>
            </a:r>
          </a:p>
          <a:p>
            <a:r>
              <a:rPr lang="en-GB" b="1" dirty="0"/>
              <a:t>Mickey:</a:t>
            </a:r>
            <a:r>
              <a:rPr lang="en-GB" dirty="0"/>
              <a:t> ’</a:t>
            </a:r>
            <a:r>
              <a:rPr lang="en-GB" dirty="0" err="1"/>
              <a:t>Gis</a:t>
            </a:r>
            <a:r>
              <a:rPr lang="en-GB" dirty="0"/>
              <a:t> a sweet.</a:t>
            </a:r>
          </a:p>
          <a:p>
            <a:r>
              <a:rPr lang="en-GB" b="1" dirty="0"/>
              <a:t>Edward: </a:t>
            </a:r>
            <a:r>
              <a:rPr lang="en-GB" dirty="0"/>
              <a:t>All right. </a:t>
            </a:r>
            <a:r>
              <a:rPr lang="en-GB" i="1" dirty="0"/>
              <a:t>(He offers a bag from his pocket.)</a:t>
            </a:r>
            <a:endParaRPr lang="en-GB" dirty="0"/>
          </a:p>
          <a:p>
            <a:r>
              <a:rPr lang="en-GB" b="1" dirty="0"/>
              <a:t>Mickey:</a:t>
            </a:r>
            <a:r>
              <a:rPr lang="en-GB" dirty="0"/>
              <a:t> ‘If our Sammy gives y’ a sweet he’s usually weed on it first.</a:t>
            </a:r>
          </a:p>
          <a:p>
            <a:r>
              <a:rPr lang="en-GB" b="1" dirty="0"/>
              <a:t>Edward:</a:t>
            </a:r>
            <a:r>
              <a:rPr lang="en-GB" dirty="0"/>
              <a:t> </a:t>
            </a:r>
            <a:r>
              <a:rPr lang="en-GB" i="1" dirty="0"/>
              <a:t>(exploding in giggles) </a:t>
            </a:r>
            <a:r>
              <a:rPr lang="en-GB" dirty="0"/>
              <a:t>Oh, that sounds like super fun.</a:t>
            </a:r>
          </a:p>
          <a:p>
            <a:r>
              <a:rPr lang="en-GB" b="1" dirty="0"/>
              <a:t>Mickey: </a:t>
            </a:r>
            <a:r>
              <a:rPr lang="en-GB" dirty="0"/>
              <a:t>It is. If y’ our Sammy.</a:t>
            </a:r>
          </a:p>
          <a:p>
            <a:r>
              <a:rPr lang="en-GB" b="1" dirty="0"/>
              <a:t>Edward:</a:t>
            </a:r>
            <a:r>
              <a:rPr lang="en-GB" dirty="0"/>
              <a:t> Do you want to come and play?</a:t>
            </a:r>
          </a:p>
          <a:p>
            <a:r>
              <a:rPr lang="en-GB" b="1" dirty="0"/>
              <a:t>Mickey: </a:t>
            </a:r>
            <a:r>
              <a:rPr lang="en-GB" dirty="0"/>
              <a:t>I might do. But I’m not </a:t>
            </a:r>
            <a:r>
              <a:rPr lang="en-GB" dirty="0" err="1"/>
              <a:t>playin</a:t>
            </a:r>
            <a:r>
              <a:rPr lang="en-GB" dirty="0"/>
              <a:t>’ now ’cos I’m pissed off.</a:t>
            </a:r>
          </a:p>
          <a:p>
            <a:r>
              <a:rPr lang="en-GB" b="1" dirty="0"/>
              <a:t>Edward: </a:t>
            </a:r>
            <a:r>
              <a:rPr lang="en-GB" i="1" dirty="0"/>
              <a:t>(awed) </a:t>
            </a:r>
            <a:r>
              <a:rPr lang="en-GB" dirty="0"/>
              <a:t>Pissed off. You say smashing things don’t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smtClean="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sng" strike="noStrike" kern="0" cap="none" spc="0" normalizeH="0" baseline="0" noProof="0" dirty="0">
              <a:ln>
                <a:noFill/>
              </a:ln>
              <a:solidFill>
                <a:srgbClr val="292C2E"/>
              </a:solidFill>
              <a:effectLst/>
              <a:uLnTx/>
              <a:uFillTx/>
              <a:latin typeface="Arial"/>
              <a:ea typeface="Arial"/>
              <a:cs typeface="Arial"/>
              <a:sym typeface="Arial"/>
            </a:endParaRPr>
          </a:p>
        </p:txBody>
      </p:sp>
      <p:sp>
        <p:nvSpPr>
          <p:cNvPr id="3" name="Rectangle 2"/>
          <p:cNvSpPr/>
          <p:nvPr/>
        </p:nvSpPr>
        <p:spPr>
          <a:xfrm>
            <a:off x="275508" y="63944"/>
            <a:ext cx="11813571" cy="2616101"/>
          </a:xfrm>
          <a:prstGeom prst="rect">
            <a:avLst/>
          </a:prstGeom>
          <a:solidFill>
            <a:schemeClr val="accent1">
              <a:lumMod val="20000"/>
              <a:lumOff val="80000"/>
            </a:schemeClr>
          </a:solidFill>
        </p:spPr>
        <p:txBody>
          <a:bodyPr wrap="square">
            <a:spAutoFit/>
          </a:bodyPr>
          <a:lstStyle/>
          <a:p>
            <a:r>
              <a:rPr lang="en-GB" sz="2400" b="1" u="sng" dirty="0"/>
              <a:t>Blood Brothers - Short essay response (2 detailed paragraphs)</a:t>
            </a:r>
            <a:endParaRPr lang="en-GB" sz="2400" dirty="0"/>
          </a:p>
          <a:p>
            <a:r>
              <a:rPr lang="en-GB" sz="2000" dirty="0"/>
              <a:t>Explore how Willy Russell presents differences in social class in the dialogue below, between Edward and Mickey. (This is taken from the scene where the boys first meet).</a:t>
            </a:r>
          </a:p>
          <a:p>
            <a:r>
              <a:rPr lang="en-GB" sz="2000" dirty="0"/>
              <a:t>You should write about:</a:t>
            </a:r>
          </a:p>
          <a:p>
            <a:r>
              <a:rPr lang="en-GB" sz="2000" dirty="0"/>
              <a:t>- What is suggested by the use of formal and informal English?</a:t>
            </a:r>
          </a:p>
          <a:p>
            <a:r>
              <a:rPr lang="en-GB" sz="2000" dirty="0"/>
              <a:t>- What is suggested about the behaviour of each boy?</a:t>
            </a:r>
          </a:p>
          <a:p>
            <a:r>
              <a:rPr lang="en-GB" sz="2000" dirty="0"/>
              <a:t>How do Russell's choices create ideas about social class in 1980s Liverpool for the audience?</a:t>
            </a:r>
          </a:p>
          <a:p>
            <a:r>
              <a:rPr lang="en-GB" sz="2000" dirty="0"/>
              <a:t>Write two detailed paragraphs.</a:t>
            </a:r>
          </a:p>
        </p:txBody>
      </p:sp>
      <p:sp>
        <p:nvSpPr>
          <p:cNvPr id="5" name="Google Shape;134;p5"/>
          <p:cNvSpPr txBox="1"/>
          <p:nvPr/>
        </p:nvSpPr>
        <p:spPr>
          <a:xfrm>
            <a:off x="7962405" y="2958776"/>
            <a:ext cx="3422073" cy="317005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The</a:t>
            </a:r>
            <a:r>
              <a:rPr kumimoji="0" lang="en-GB" sz="2000"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t> behaviour of Sammy’s siblings suggest that they have less supervision and guidance from parents than Edward does. This links to the challenges faced by the working class, who earn less and therefore tend to be away from the home for longer.</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7" name="Google Shape;139;p5"/>
          <p:cNvCxnSpPr/>
          <p:nvPr/>
        </p:nvCxnSpPr>
        <p:spPr>
          <a:xfrm flipV="1">
            <a:off x="5355771" y="4148984"/>
            <a:ext cx="2481943" cy="960045"/>
          </a:xfrm>
          <a:prstGeom prst="straightConnector1">
            <a:avLst/>
          </a:prstGeom>
          <a:noFill/>
          <a:ln w="38100" cap="flat" cmpd="sng">
            <a:solidFill>
              <a:srgbClr val="FF0000"/>
            </a:solidFill>
            <a:prstDash val="solid"/>
            <a:miter lim="800000"/>
            <a:headEnd type="none" w="sm" len="sm"/>
            <a:tailEnd type="triangle" w="med" len="med"/>
          </a:ln>
        </p:spPr>
      </p:cxnSp>
      <p:sp>
        <p:nvSpPr>
          <p:cNvPr id="10" name="Google Shape;134;p5"/>
          <p:cNvSpPr txBox="1"/>
          <p:nvPr/>
        </p:nvSpPr>
        <p:spPr>
          <a:xfrm>
            <a:off x="9849921" y="1134227"/>
            <a:ext cx="1950194" cy="70784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EXTRACT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B</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2766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4"/>
          <p:cNvSpPr/>
          <p:nvPr/>
        </p:nvSpPr>
        <p:spPr>
          <a:xfrm>
            <a:off x="275508" y="2801221"/>
            <a:ext cx="10581178" cy="489360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r>
              <a:rPr lang="en-GB" b="1" u="sng" dirty="0"/>
              <a:t>Blood Brothers - Short essay response (2 detailed paragraphs)</a:t>
            </a:r>
            <a:endParaRPr lang="en-GB" dirty="0"/>
          </a:p>
          <a:p>
            <a:r>
              <a:rPr lang="en-GB" b="1" dirty="0" smtClean="0"/>
              <a:t>Edward</a:t>
            </a:r>
            <a:r>
              <a:rPr lang="en-GB" b="1" dirty="0"/>
              <a:t>: </a:t>
            </a:r>
            <a:r>
              <a:rPr lang="en-GB" dirty="0"/>
              <a:t>Yes. Are you going to come and play up there again?</a:t>
            </a:r>
          </a:p>
          <a:p>
            <a:r>
              <a:rPr lang="en-GB" b="1" dirty="0"/>
              <a:t>Mickey: </a:t>
            </a:r>
            <a:r>
              <a:rPr lang="en-GB" dirty="0"/>
              <a:t>No. I would do but I’m not allowed.</a:t>
            </a:r>
          </a:p>
          <a:p>
            <a:r>
              <a:rPr lang="en-GB" b="1" dirty="0"/>
              <a:t>Edward:</a:t>
            </a:r>
            <a:r>
              <a:rPr lang="en-GB" dirty="0"/>
              <a:t> Why?</a:t>
            </a:r>
          </a:p>
          <a:p>
            <a:r>
              <a:rPr lang="en-GB" b="1" dirty="0"/>
              <a:t>Mickey:</a:t>
            </a:r>
            <a:r>
              <a:rPr lang="en-GB" dirty="0"/>
              <a:t> ’Cos me mam says.</a:t>
            </a:r>
          </a:p>
          <a:p>
            <a:r>
              <a:rPr lang="en-GB" b="1" dirty="0"/>
              <a:t>Edward:</a:t>
            </a:r>
            <a:r>
              <a:rPr lang="en-GB" dirty="0"/>
              <a:t> Well, my mummy doesn’t allow me to play down here actually.</a:t>
            </a:r>
          </a:p>
          <a:p>
            <a:r>
              <a:rPr lang="en-GB" b="1" dirty="0"/>
              <a:t>Mickey:</a:t>
            </a:r>
            <a:r>
              <a:rPr lang="en-GB" dirty="0"/>
              <a:t> ’</a:t>
            </a:r>
            <a:r>
              <a:rPr lang="en-GB" dirty="0" err="1"/>
              <a:t>Gis</a:t>
            </a:r>
            <a:r>
              <a:rPr lang="en-GB" dirty="0"/>
              <a:t> a sweet.</a:t>
            </a:r>
          </a:p>
          <a:p>
            <a:r>
              <a:rPr lang="en-GB" b="1" dirty="0"/>
              <a:t>Edward: </a:t>
            </a:r>
            <a:r>
              <a:rPr lang="en-GB" dirty="0"/>
              <a:t>All right. </a:t>
            </a:r>
            <a:r>
              <a:rPr lang="en-GB" i="1" dirty="0"/>
              <a:t>(He offers a bag from his pocket.)</a:t>
            </a:r>
            <a:endParaRPr lang="en-GB" dirty="0"/>
          </a:p>
          <a:p>
            <a:r>
              <a:rPr lang="en-GB" b="1" dirty="0"/>
              <a:t>Mickey:</a:t>
            </a:r>
            <a:r>
              <a:rPr lang="en-GB" dirty="0"/>
              <a:t> ‘If our Sammy gives y’ a sweet he’s usually weed on it first.</a:t>
            </a:r>
          </a:p>
          <a:p>
            <a:r>
              <a:rPr lang="en-GB" b="1" dirty="0"/>
              <a:t>Edward:</a:t>
            </a:r>
            <a:r>
              <a:rPr lang="en-GB" dirty="0"/>
              <a:t> </a:t>
            </a:r>
            <a:r>
              <a:rPr lang="en-GB" i="1" dirty="0"/>
              <a:t>(exploding in giggles) </a:t>
            </a:r>
            <a:r>
              <a:rPr lang="en-GB" dirty="0"/>
              <a:t>Oh, that sounds like super fun.</a:t>
            </a:r>
          </a:p>
          <a:p>
            <a:r>
              <a:rPr lang="en-GB" b="1" dirty="0"/>
              <a:t>Mickey: </a:t>
            </a:r>
            <a:r>
              <a:rPr lang="en-GB" dirty="0"/>
              <a:t>It is. If y’ our Sammy.</a:t>
            </a:r>
          </a:p>
          <a:p>
            <a:r>
              <a:rPr lang="en-GB" b="1" dirty="0"/>
              <a:t>Edward:</a:t>
            </a:r>
            <a:r>
              <a:rPr lang="en-GB" dirty="0"/>
              <a:t> Do you want to come and play?</a:t>
            </a:r>
          </a:p>
          <a:p>
            <a:r>
              <a:rPr lang="en-GB" b="1" dirty="0"/>
              <a:t>Mickey: </a:t>
            </a:r>
            <a:r>
              <a:rPr lang="en-GB" dirty="0"/>
              <a:t>I might do. But I’m not </a:t>
            </a:r>
            <a:r>
              <a:rPr lang="en-GB" dirty="0" err="1"/>
              <a:t>playin</a:t>
            </a:r>
            <a:r>
              <a:rPr lang="en-GB" dirty="0"/>
              <a:t>’ now ’cos I’m pissed off.</a:t>
            </a:r>
          </a:p>
          <a:p>
            <a:r>
              <a:rPr lang="en-GB" b="1" dirty="0"/>
              <a:t>Edward: </a:t>
            </a:r>
            <a:r>
              <a:rPr lang="en-GB" i="1" dirty="0"/>
              <a:t>(awed) </a:t>
            </a:r>
            <a:r>
              <a:rPr lang="en-GB" dirty="0"/>
              <a:t>Pissed off. You say smashing things don’t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smtClean="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sng" strike="noStrike" kern="0" cap="none" spc="0" normalizeH="0" baseline="0" noProof="0" dirty="0">
              <a:ln>
                <a:noFill/>
              </a:ln>
              <a:solidFill>
                <a:srgbClr val="292C2E"/>
              </a:solidFill>
              <a:effectLst/>
              <a:uLnTx/>
              <a:uFillTx/>
              <a:latin typeface="Arial"/>
              <a:ea typeface="Arial"/>
              <a:cs typeface="Arial"/>
              <a:sym typeface="Arial"/>
            </a:endParaRPr>
          </a:p>
        </p:txBody>
      </p:sp>
      <p:sp>
        <p:nvSpPr>
          <p:cNvPr id="3" name="Rectangle 2"/>
          <p:cNvSpPr/>
          <p:nvPr/>
        </p:nvSpPr>
        <p:spPr>
          <a:xfrm>
            <a:off x="275508" y="63944"/>
            <a:ext cx="11813571" cy="2616101"/>
          </a:xfrm>
          <a:prstGeom prst="rect">
            <a:avLst/>
          </a:prstGeom>
          <a:solidFill>
            <a:schemeClr val="accent1">
              <a:lumMod val="20000"/>
              <a:lumOff val="80000"/>
            </a:schemeClr>
          </a:solidFill>
        </p:spPr>
        <p:txBody>
          <a:bodyPr wrap="square">
            <a:spAutoFit/>
          </a:bodyPr>
          <a:lstStyle/>
          <a:p>
            <a:r>
              <a:rPr lang="en-GB" sz="2400" b="1" u="sng" dirty="0"/>
              <a:t>Blood Brothers - Short essay response (2 detailed paragraphs)</a:t>
            </a:r>
            <a:endParaRPr lang="en-GB" sz="2400" dirty="0"/>
          </a:p>
          <a:p>
            <a:r>
              <a:rPr lang="en-GB" sz="2000" dirty="0"/>
              <a:t>Explore how Willy Russell presents differences in social class in the dialogue below, between Edward and Mickey. (This is taken from the scene where the boys first meet).</a:t>
            </a:r>
          </a:p>
          <a:p>
            <a:r>
              <a:rPr lang="en-GB" sz="2000" dirty="0"/>
              <a:t>You should write about:</a:t>
            </a:r>
          </a:p>
          <a:p>
            <a:r>
              <a:rPr lang="en-GB" sz="2000" dirty="0"/>
              <a:t>- What is suggested by the use of formal and informal English?</a:t>
            </a:r>
          </a:p>
          <a:p>
            <a:r>
              <a:rPr lang="en-GB" sz="2000" dirty="0"/>
              <a:t>- What is suggested about the behaviour of each boy?</a:t>
            </a:r>
          </a:p>
          <a:p>
            <a:r>
              <a:rPr lang="en-GB" sz="2000" dirty="0"/>
              <a:t>How do Russell's choices create ideas about social class in 1980s Liverpool for the audience?</a:t>
            </a:r>
          </a:p>
          <a:p>
            <a:r>
              <a:rPr lang="en-GB" sz="2000" dirty="0"/>
              <a:t>Write two detailed paragraphs.</a:t>
            </a:r>
          </a:p>
        </p:txBody>
      </p:sp>
      <p:sp>
        <p:nvSpPr>
          <p:cNvPr id="5" name="Google Shape;134;p5"/>
          <p:cNvSpPr txBox="1"/>
          <p:nvPr/>
        </p:nvSpPr>
        <p:spPr>
          <a:xfrm>
            <a:off x="7962405" y="2958776"/>
            <a:ext cx="3422073" cy="369327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Mickey uses offensive language and swearwords.</a:t>
            </a:r>
            <a:r>
              <a:rPr kumimoji="0" lang="en-GB"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t> This could indicate many things, for example: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kern="0" baseline="0" dirty="0" smtClean="0">
                <a:solidFill>
                  <a:srgbClr val="000000"/>
                </a:solidFill>
                <a:latin typeface="Comic Sans MS"/>
                <a:cs typeface="Arial"/>
                <a:sym typeface="Comic Sans MS"/>
              </a:rPr>
              <a:t>1.</a:t>
            </a:r>
            <a:r>
              <a:rPr lang="en-GB" kern="0" dirty="0" smtClean="0">
                <a:solidFill>
                  <a:srgbClr val="000000"/>
                </a:solidFill>
                <a:latin typeface="Comic Sans MS"/>
                <a:cs typeface="Arial"/>
                <a:sym typeface="Comic Sans MS"/>
              </a:rPr>
              <a:t> He is exposed to more stressful situations.</a:t>
            </a:r>
            <a:br>
              <a:rPr lang="en-GB" kern="0" dirty="0" smtClean="0">
                <a:solidFill>
                  <a:srgbClr val="000000"/>
                </a:solidFill>
                <a:latin typeface="Comic Sans MS"/>
                <a:cs typeface="Arial"/>
                <a:sym typeface="Comic Sans MS"/>
              </a:rPr>
            </a:br>
            <a:r>
              <a:rPr lang="en-GB" kern="0" dirty="0" smtClean="0">
                <a:solidFill>
                  <a:srgbClr val="000000"/>
                </a:solidFill>
                <a:latin typeface="Comic Sans MS"/>
                <a:cs typeface="Arial"/>
                <a:sym typeface="Comic Sans MS"/>
              </a:rPr>
              <a:t>2. He is exposed to the inappropriate language of adults outside his family.</a:t>
            </a:r>
            <a:br>
              <a:rPr lang="en-GB" kern="0" dirty="0" smtClean="0">
                <a:solidFill>
                  <a:srgbClr val="000000"/>
                </a:solidFill>
                <a:latin typeface="Comic Sans MS"/>
                <a:cs typeface="Arial"/>
                <a:sym typeface="Comic Sans MS"/>
              </a:rPr>
            </a:br>
            <a:r>
              <a:rPr lang="en-GB" kern="0" dirty="0" smtClean="0">
                <a:solidFill>
                  <a:srgbClr val="000000"/>
                </a:solidFill>
                <a:latin typeface="Comic Sans MS"/>
                <a:cs typeface="Arial"/>
                <a:sym typeface="Comic Sans MS"/>
              </a:rPr>
              <a:t>3. He does not have the level of education to help him express himself without swearing.</a:t>
            </a:r>
            <a:endParaRPr kumimoji="0" sz="12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7" name="Google Shape;139;p5"/>
          <p:cNvCxnSpPr>
            <a:endCxn id="5" idx="1"/>
          </p:cNvCxnSpPr>
          <p:nvPr/>
        </p:nvCxnSpPr>
        <p:spPr>
          <a:xfrm flipV="1">
            <a:off x="5429664" y="4805415"/>
            <a:ext cx="2532741" cy="1343231"/>
          </a:xfrm>
          <a:prstGeom prst="straightConnector1">
            <a:avLst/>
          </a:prstGeom>
          <a:noFill/>
          <a:ln w="38100" cap="flat" cmpd="sng">
            <a:solidFill>
              <a:srgbClr val="FF0000"/>
            </a:solidFill>
            <a:prstDash val="solid"/>
            <a:miter lim="800000"/>
            <a:headEnd type="none" w="sm" len="sm"/>
            <a:tailEnd type="triangle" w="med" len="med"/>
          </a:ln>
        </p:spPr>
      </p:cxnSp>
      <p:sp>
        <p:nvSpPr>
          <p:cNvPr id="8" name="Google Shape;134;p5"/>
          <p:cNvSpPr txBox="1"/>
          <p:nvPr/>
        </p:nvSpPr>
        <p:spPr>
          <a:xfrm>
            <a:off x="9849921" y="1134227"/>
            <a:ext cx="1950194" cy="70784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EXTRACT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B</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3778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4"/>
          <p:cNvSpPr/>
          <p:nvPr/>
        </p:nvSpPr>
        <p:spPr>
          <a:xfrm>
            <a:off x="275508" y="2801221"/>
            <a:ext cx="10581178" cy="489360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r>
              <a:rPr lang="en-GB" b="1" u="sng" dirty="0"/>
              <a:t>Blood Brothers - Short essay response (2 detailed paragraphs)</a:t>
            </a:r>
            <a:endParaRPr lang="en-GB" dirty="0"/>
          </a:p>
          <a:p>
            <a:r>
              <a:rPr lang="en-GB" b="1" dirty="0" smtClean="0"/>
              <a:t>Edward</a:t>
            </a:r>
            <a:r>
              <a:rPr lang="en-GB" b="1" dirty="0"/>
              <a:t>: </a:t>
            </a:r>
            <a:r>
              <a:rPr lang="en-GB" dirty="0"/>
              <a:t>Yes. Are you going to come and play up there again?</a:t>
            </a:r>
          </a:p>
          <a:p>
            <a:r>
              <a:rPr lang="en-GB" b="1" dirty="0"/>
              <a:t>Mickey: </a:t>
            </a:r>
            <a:r>
              <a:rPr lang="en-GB" dirty="0"/>
              <a:t>No. I would do but I’m not allowed.</a:t>
            </a:r>
          </a:p>
          <a:p>
            <a:r>
              <a:rPr lang="en-GB" b="1" dirty="0"/>
              <a:t>Edward:</a:t>
            </a:r>
            <a:r>
              <a:rPr lang="en-GB" dirty="0"/>
              <a:t> Why?</a:t>
            </a:r>
          </a:p>
          <a:p>
            <a:r>
              <a:rPr lang="en-GB" b="1" dirty="0"/>
              <a:t>Mickey:</a:t>
            </a:r>
            <a:r>
              <a:rPr lang="en-GB" dirty="0"/>
              <a:t> ’Cos me mam says.</a:t>
            </a:r>
          </a:p>
          <a:p>
            <a:r>
              <a:rPr lang="en-GB" b="1" dirty="0"/>
              <a:t>Edward:</a:t>
            </a:r>
            <a:r>
              <a:rPr lang="en-GB" dirty="0"/>
              <a:t> Well, my mummy doesn’t allow me to play down here actually.</a:t>
            </a:r>
          </a:p>
          <a:p>
            <a:r>
              <a:rPr lang="en-GB" b="1" dirty="0"/>
              <a:t>Mickey:</a:t>
            </a:r>
            <a:r>
              <a:rPr lang="en-GB" dirty="0"/>
              <a:t> ’</a:t>
            </a:r>
            <a:r>
              <a:rPr lang="en-GB" dirty="0" err="1"/>
              <a:t>Gis</a:t>
            </a:r>
            <a:r>
              <a:rPr lang="en-GB" dirty="0"/>
              <a:t> a sweet.</a:t>
            </a:r>
          </a:p>
          <a:p>
            <a:r>
              <a:rPr lang="en-GB" b="1" dirty="0"/>
              <a:t>Edward: </a:t>
            </a:r>
            <a:r>
              <a:rPr lang="en-GB" dirty="0"/>
              <a:t>All right. </a:t>
            </a:r>
            <a:r>
              <a:rPr lang="en-GB" i="1" dirty="0"/>
              <a:t>(He offers a bag from his pocket.)</a:t>
            </a:r>
            <a:endParaRPr lang="en-GB" dirty="0"/>
          </a:p>
          <a:p>
            <a:r>
              <a:rPr lang="en-GB" b="1" dirty="0"/>
              <a:t>Mickey:</a:t>
            </a:r>
            <a:r>
              <a:rPr lang="en-GB" dirty="0"/>
              <a:t> ‘If our Sammy gives y’ a sweet he’s usually weed on it first.</a:t>
            </a:r>
          </a:p>
          <a:p>
            <a:r>
              <a:rPr lang="en-GB" b="1" dirty="0"/>
              <a:t>Edward:</a:t>
            </a:r>
            <a:r>
              <a:rPr lang="en-GB" dirty="0"/>
              <a:t> </a:t>
            </a:r>
            <a:r>
              <a:rPr lang="en-GB" i="1" dirty="0"/>
              <a:t>(exploding in giggles) </a:t>
            </a:r>
            <a:r>
              <a:rPr lang="en-GB" dirty="0"/>
              <a:t>Oh, that sounds like super fun.</a:t>
            </a:r>
          </a:p>
          <a:p>
            <a:r>
              <a:rPr lang="en-GB" b="1" dirty="0"/>
              <a:t>Mickey: </a:t>
            </a:r>
            <a:r>
              <a:rPr lang="en-GB" dirty="0"/>
              <a:t>It is. If y’ our Sammy.</a:t>
            </a:r>
          </a:p>
          <a:p>
            <a:r>
              <a:rPr lang="en-GB" b="1" dirty="0"/>
              <a:t>Edward:</a:t>
            </a:r>
            <a:r>
              <a:rPr lang="en-GB" dirty="0"/>
              <a:t> Do you want to come and play?</a:t>
            </a:r>
          </a:p>
          <a:p>
            <a:r>
              <a:rPr lang="en-GB" b="1" dirty="0"/>
              <a:t>Mickey: </a:t>
            </a:r>
            <a:r>
              <a:rPr lang="en-GB" dirty="0"/>
              <a:t>I might do. But I’m not </a:t>
            </a:r>
            <a:r>
              <a:rPr lang="en-GB" dirty="0" err="1"/>
              <a:t>playin</a:t>
            </a:r>
            <a:r>
              <a:rPr lang="en-GB" dirty="0"/>
              <a:t>’ now ’cos I’m pissed off.</a:t>
            </a:r>
          </a:p>
          <a:p>
            <a:r>
              <a:rPr lang="en-GB" b="1" dirty="0"/>
              <a:t>Edward: </a:t>
            </a:r>
            <a:r>
              <a:rPr lang="en-GB" i="1" dirty="0"/>
              <a:t>(awed) </a:t>
            </a:r>
            <a:r>
              <a:rPr lang="en-GB" dirty="0"/>
              <a:t>Pissed off. You say smashing things don’t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smtClean="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sng" strike="noStrike" kern="0" cap="none" spc="0" normalizeH="0" baseline="0" noProof="0" dirty="0">
              <a:ln>
                <a:noFill/>
              </a:ln>
              <a:solidFill>
                <a:srgbClr val="292C2E"/>
              </a:solidFill>
              <a:effectLst/>
              <a:uLnTx/>
              <a:uFillTx/>
              <a:latin typeface="Arial"/>
              <a:ea typeface="Arial"/>
              <a:cs typeface="Arial"/>
              <a:sym typeface="Arial"/>
            </a:endParaRPr>
          </a:p>
        </p:txBody>
      </p:sp>
      <p:sp>
        <p:nvSpPr>
          <p:cNvPr id="3" name="Rectangle 2"/>
          <p:cNvSpPr/>
          <p:nvPr/>
        </p:nvSpPr>
        <p:spPr>
          <a:xfrm>
            <a:off x="275508" y="63944"/>
            <a:ext cx="11813571" cy="2616101"/>
          </a:xfrm>
          <a:prstGeom prst="rect">
            <a:avLst/>
          </a:prstGeom>
          <a:solidFill>
            <a:schemeClr val="accent1">
              <a:lumMod val="20000"/>
              <a:lumOff val="80000"/>
            </a:schemeClr>
          </a:solidFill>
        </p:spPr>
        <p:txBody>
          <a:bodyPr wrap="square">
            <a:spAutoFit/>
          </a:bodyPr>
          <a:lstStyle/>
          <a:p>
            <a:r>
              <a:rPr lang="en-GB" sz="2400" b="1" u="sng" dirty="0"/>
              <a:t>Blood Brothers - Short essay response (2 detailed paragraphs)</a:t>
            </a:r>
            <a:endParaRPr lang="en-GB" sz="2400" dirty="0"/>
          </a:p>
          <a:p>
            <a:r>
              <a:rPr lang="en-GB" sz="2000" dirty="0"/>
              <a:t>Explore how Willy Russell presents differences in social class in the dialogue below, between Edward and Mickey. (This is taken from the scene where the boys first meet).</a:t>
            </a:r>
          </a:p>
          <a:p>
            <a:r>
              <a:rPr lang="en-GB" sz="2000" dirty="0"/>
              <a:t>You should write about:</a:t>
            </a:r>
          </a:p>
          <a:p>
            <a:r>
              <a:rPr lang="en-GB" sz="2000" dirty="0"/>
              <a:t>- What is suggested by the use of formal and informal English?</a:t>
            </a:r>
          </a:p>
          <a:p>
            <a:r>
              <a:rPr lang="en-GB" sz="2000" dirty="0"/>
              <a:t>- What is suggested about the behaviour of each boy?</a:t>
            </a:r>
          </a:p>
          <a:p>
            <a:r>
              <a:rPr lang="en-GB" sz="2000" dirty="0"/>
              <a:t>How do Russell's choices create ideas about social class in 1980s Liverpool for the audience?</a:t>
            </a:r>
          </a:p>
          <a:p>
            <a:r>
              <a:rPr lang="en-GB" sz="2000" dirty="0"/>
              <a:t>Write two detailed paragraphs.</a:t>
            </a:r>
          </a:p>
        </p:txBody>
      </p:sp>
      <p:sp>
        <p:nvSpPr>
          <p:cNvPr id="5" name="Google Shape;134;p5"/>
          <p:cNvSpPr txBox="1"/>
          <p:nvPr/>
        </p:nvSpPr>
        <p:spPr>
          <a:xfrm>
            <a:off x="7962405" y="2958776"/>
            <a:ext cx="3422073" cy="341627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Edward uses words and phrases associated</a:t>
            </a:r>
            <a:r>
              <a:rPr kumimoji="0" lang="en-GB"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t> with middle class and upper-middle class British people: smashing, mummy, super.</a:t>
            </a:r>
            <a:br>
              <a:rPr kumimoji="0" lang="en-GB"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br>
            <a:r>
              <a:rPr kumimoji="0" lang="en-GB" b="0" i="0" u="none" strike="noStrike" kern="0" cap="none" spc="0" normalizeH="0" noProof="0" dirty="0" smtClean="0">
                <a:ln>
                  <a:noFill/>
                </a:ln>
                <a:solidFill>
                  <a:srgbClr val="000000"/>
                </a:solidFill>
                <a:effectLst/>
                <a:uLnTx/>
                <a:uFillTx/>
                <a:latin typeface="Comic Sans MS"/>
                <a:ea typeface="Comic Sans MS"/>
                <a:cs typeface="Comic Sans MS"/>
                <a:sym typeface="Comic Sans MS"/>
              </a:rPr>
              <a:t>These positive words indicate that Edward enjoys a more comfortable and privileged life than Mickey, whose words tend to me more negative or conflict-related </a:t>
            </a:r>
            <a:r>
              <a:rPr kumimoji="0" lang="en-GB" b="0" i="1" u="none" strike="noStrike" kern="0" cap="none" spc="0" normalizeH="0" noProof="0" dirty="0" smtClean="0">
                <a:ln>
                  <a:noFill/>
                </a:ln>
                <a:solidFill>
                  <a:srgbClr val="000000"/>
                </a:solidFill>
                <a:effectLst/>
                <a:uLnTx/>
                <a:uFillTx/>
                <a:latin typeface="Comic Sans MS"/>
                <a:ea typeface="Comic Sans MS"/>
                <a:cs typeface="Comic Sans MS"/>
                <a:sym typeface="Comic Sans MS"/>
              </a:rPr>
              <a:t>(not allowed, not </a:t>
            </a:r>
            <a:r>
              <a:rPr kumimoji="0" lang="en-GB" b="0" i="1" u="none" strike="noStrike" kern="0" cap="none" spc="0" normalizeH="0" noProof="0" dirty="0" err="1" smtClean="0">
                <a:ln>
                  <a:noFill/>
                </a:ln>
                <a:solidFill>
                  <a:srgbClr val="000000"/>
                </a:solidFill>
                <a:effectLst/>
                <a:uLnTx/>
                <a:uFillTx/>
                <a:latin typeface="Comic Sans MS"/>
                <a:ea typeface="Comic Sans MS"/>
                <a:cs typeface="Comic Sans MS"/>
                <a:sym typeface="Comic Sans MS"/>
              </a:rPr>
              <a:t>playin</a:t>
            </a:r>
            <a:r>
              <a:rPr kumimoji="0" lang="en-GB" b="0" i="1" u="none" strike="noStrike" kern="0" cap="none" spc="0" normalizeH="0" noProof="0" dirty="0" smtClean="0">
                <a:ln>
                  <a:noFill/>
                </a:ln>
                <a:solidFill>
                  <a:srgbClr val="000000"/>
                </a:solidFill>
                <a:effectLst/>
                <a:uLnTx/>
                <a:uFillTx/>
                <a:latin typeface="Comic Sans MS"/>
                <a:ea typeface="Comic Sans MS"/>
                <a:cs typeface="Comic Sans MS"/>
                <a:sym typeface="Comic Sans MS"/>
              </a:rPr>
              <a:t>’, pissed off).</a:t>
            </a:r>
            <a:endParaRPr kumimoji="0" sz="1200" b="0" i="1" u="none" strike="noStrike" kern="0" cap="none" spc="0" normalizeH="0" baseline="0" noProof="0" dirty="0">
              <a:ln>
                <a:noFill/>
              </a:ln>
              <a:solidFill>
                <a:srgbClr val="000000"/>
              </a:solidFill>
              <a:effectLst/>
              <a:uLnTx/>
              <a:uFillTx/>
              <a:latin typeface="Arial"/>
              <a:cs typeface="Arial"/>
              <a:sym typeface="Arial"/>
            </a:endParaRPr>
          </a:p>
        </p:txBody>
      </p:sp>
      <p:cxnSp>
        <p:nvCxnSpPr>
          <p:cNvPr id="7" name="Google Shape;139;p5"/>
          <p:cNvCxnSpPr>
            <a:endCxn id="5" idx="1"/>
          </p:cNvCxnSpPr>
          <p:nvPr/>
        </p:nvCxnSpPr>
        <p:spPr>
          <a:xfrm flipV="1">
            <a:off x="4470400" y="4666916"/>
            <a:ext cx="3492005" cy="1835491"/>
          </a:xfrm>
          <a:prstGeom prst="straightConnector1">
            <a:avLst/>
          </a:prstGeom>
          <a:noFill/>
          <a:ln w="38100" cap="flat" cmpd="sng">
            <a:solidFill>
              <a:srgbClr val="FF0000"/>
            </a:solidFill>
            <a:prstDash val="solid"/>
            <a:miter lim="800000"/>
            <a:headEnd type="none" w="sm" len="sm"/>
            <a:tailEnd type="triangle" w="med" len="med"/>
          </a:ln>
        </p:spPr>
      </p:cxnSp>
      <p:sp>
        <p:nvSpPr>
          <p:cNvPr id="8" name="Google Shape;134;p5"/>
          <p:cNvSpPr txBox="1"/>
          <p:nvPr/>
        </p:nvSpPr>
        <p:spPr>
          <a:xfrm>
            <a:off x="9849921" y="1134227"/>
            <a:ext cx="1950194" cy="70784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EXTRACT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B</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7058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6" name="Google Shape;126;p4"/>
          <p:cNvSpPr/>
          <p:nvPr/>
        </p:nvSpPr>
        <p:spPr>
          <a:xfrm>
            <a:off x="380282" y="3382246"/>
            <a:ext cx="4763217" cy="338550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r>
              <a:rPr lang="en-GB" sz="1100" b="1" u="sng" dirty="0"/>
              <a:t>Blood Brothers - Short essay response (2 detailed paragraphs)</a:t>
            </a:r>
            <a:endParaRPr lang="en-GB" sz="1100" dirty="0"/>
          </a:p>
          <a:p>
            <a:r>
              <a:rPr lang="en-GB" sz="1100" b="1" dirty="0" smtClean="0"/>
              <a:t>Edward</a:t>
            </a:r>
            <a:r>
              <a:rPr lang="en-GB" sz="1100" b="1" dirty="0"/>
              <a:t>: </a:t>
            </a:r>
            <a:r>
              <a:rPr lang="en-GB" sz="1100" dirty="0"/>
              <a:t>Yes. Are you going to come and play up there again?</a:t>
            </a:r>
          </a:p>
          <a:p>
            <a:r>
              <a:rPr lang="en-GB" sz="1100" b="1" dirty="0"/>
              <a:t>Mickey: </a:t>
            </a:r>
            <a:r>
              <a:rPr lang="en-GB" sz="1100" dirty="0"/>
              <a:t>No. I would do but I’m not allowed.</a:t>
            </a:r>
          </a:p>
          <a:p>
            <a:r>
              <a:rPr lang="en-GB" sz="1100" b="1" dirty="0"/>
              <a:t>Edward:</a:t>
            </a:r>
            <a:r>
              <a:rPr lang="en-GB" sz="1100" dirty="0"/>
              <a:t> Why?</a:t>
            </a:r>
          </a:p>
          <a:p>
            <a:r>
              <a:rPr lang="en-GB" sz="1100" b="1" dirty="0"/>
              <a:t>Mickey:</a:t>
            </a:r>
            <a:r>
              <a:rPr lang="en-GB" sz="1100" dirty="0"/>
              <a:t> ’Cos me mam says.</a:t>
            </a:r>
          </a:p>
          <a:p>
            <a:r>
              <a:rPr lang="en-GB" sz="1100" b="1" dirty="0"/>
              <a:t>Edward:</a:t>
            </a:r>
            <a:r>
              <a:rPr lang="en-GB" sz="1100" dirty="0"/>
              <a:t> Well, my mummy doesn’t allow me to play down here actually.</a:t>
            </a:r>
          </a:p>
          <a:p>
            <a:r>
              <a:rPr lang="en-GB" sz="1100" b="1" dirty="0"/>
              <a:t>Mickey:</a:t>
            </a:r>
            <a:r>
              <a:rPr lang="en-GB" sz="1100" dirty="0"/>
              <a:t> ’</a:t>
            </a:r>
            <a:r>
              <a:rPr lang="en-GB" sz="1100" dirty="0" err="1"/>
              <a:t>Gis</a:t>
            </a:r>
            <a:r>
              <a:rPr lang="en-GB" sz="1100" dirty="0"/>
              <a:t> a sweet.</a:t>
            </a:r>
          </a:p>
          <a:p>
            <a:r>
              <a:rPr lang="en-GB" sz="1100" b="1" dirty="0"/>
              <a:t>Edward: </a:t>
            </a:r>
            <a:r>
              <a:rPr lang="en-GB" sz="1100" dirty="0"/>
              <a:t>All right. </a:t>
            </a:r>
            <a:r>
              <a:rPr lang="en-GB" sz="1100" i="1" dirty="0"/>
              <a:t>(He offers a bag from his pocket.)</a:t>
            </a:r>
            <a:endParaRPr lang="en-GB" sz="1100" dirty="0"/>
          </a:p>
          <a:p>
            <a:r>
              <a:rPr lang="en-GB" sz="1100" b="1" dirty="0"/>
              <a:t>Mickey:</a:t>
            </a:r>
            <a:r>
              <a:rPr lang="en-GB" sz="1100" dirty="0"/>
              <a:t> ‘If our Sammy gives y’ a sweet he’s usually weed on it first.</a:t>
            </a:r>
          </a:p>
          <a:p>
            <a:r>
              <a:rPr lang="en-GB" sz="1100" b="1" dirty="0"/>
              <a:t>Edward:</a:t>
            </a:r>
            <a:r>
              <a:rPr lang="en-GB" sz="1100" dirty="0"/>
              <a:t> </a:t>
            </a:r>
            <a:r>
              <a:rPr lang="en-GB" sz="1100" i="1" dirty="0"/>
              <a:t>(exploding in giggles) </a:t>
            </a:r>
            <a:r>
              <a:rPr lang="en-GB" sz="1100" dirty="0"/>
              <a:t>Oh, that sounds like super fun.</a:t>
            </a:r>
          </a:p>
          <a:p>
            <a:r>
              <a:rPr lang="en-GB" sz="1100" b="1" dirty="0"/>
              <a:t>Mickey: </a:t>
            </a:r>
            <a:r>
              <a:rPr lang="en-GB" sz="1100" dirty="0"/>
              <a:t>It is. If y’ our Sammy.</a:t>
            </a:r>
          </a:p>
          <a:p>
            <a:r>
              <a:rPr lang="en-GB" sz="1100" b="1" dirty="0"/>
              <a:t>Edward:</a:t>
            </a:r>
            <a:r>
              <a:rPr lang="en-GB" sz="1100" dirty="0"/>
              <a:t> Do you want to come and play?</a:t>
            </a:r>
          </a:p>
          <a:p>
            <a:r>
              <a:rPr lang="en-GB" sz="1100" b="1" dirty="0"/>
              <a:t>Mickey: </a:t>
            </a:r>
            <a:r>
              <a:rPr lang="en-GB" sz="1100" dirty="0"/>
              <a:t>I might do. But I’m not </a:t>
            </a:r>
            <a:r>
              <a:rPr lang="en-GB" sz="1100" dirty="0" err="1"/>
              <a:t>playin</a:t>
            </a:r>
            <a:r>
              <a:rPr lang="en-GB" sz="1100" dirty="0"/>
              <a:t>’ now ’cos I’m pissed off.</a:t>
            </a:r>
          </a:p>
          <a:p>
            <a:r>
              <a:rPr lang="en-GB" sz="1100" b="1" dirty="0"/>
              <a:t>Edward: </a:t>
            </a:r>
            <a:r>
              <a:rPr lang="en-GB" sz="1100" i="1" dirty="0"/>
              <a:t>(awed) </a:t>
            </a:r>
            <a:r>
              <a:rPr lang="en-GB" sz="1100" dirty="0"/>
              <a:t>Pissed off. You say smashing things don’t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000" b="0" i="0" u="sng" strike="noStrike" kern="0" cap="none" spc="0" normalizeH="0" baseline="0" noProof="0" dirty="0" smtClean="0">
              <a:ln>
                <a:noFill/>
              </a:ln>
              <a:solidFill>
                <a:srgbClr val="292C2E"/>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sng" strike="noStrike" kern="0" cap="none" spc="0" normalizeH="0" baseline="0" noProof="0" dirty="0">
              <a:ln>
                <a:noFill/>
              </a:ln>
              <a:solidFill>
                <a:srgbClr val="292C2E"/>
              </a:solidFill>
              <a:effectLst/>
              <a:uLnTx/>
              <a:uFillTx/>
              <a:latin typeface="Arial"/>
              <a:ea typeface="Arial"/>
              <a:cs typeface="Arial"/>
              <a:sym typeface="Arial"/>
            </a:endParaRPr>
          </a:p>
        </p:txBody>
      </p:sp>
      <p:sp>
        <p:nvSpPr>
          <p:cNvPr id="3" name="Rectangle 2"/>
          <p:cNvSpPr/>
          <p:nvPr/>
        </p:nvSpPr>
        <p:spPr>
          <a:xfrm>
            <a:off x="275509" y="63944"/>
            <a:ext cx="5163266" cy="3108543"/>
          </a:xfrm>
          <a:prstGeom prst="rect">
            <a:avLst/>
          </a:prstGeom>
          <a:solidFill>
            <a:schemeClr val="accent1">
              <a:lumMod val="20000"/>
              <a:lumOff val="80000"/>
            </a:schemeClr>
          </a:solidFill>
        </p:spPr>
        <p:txBody>
          <a:bodyPr wrap="square">
            <a:spAutoFit/>
          </a:bodyPr>
          <a:lstStyle/>
          <a:p>
            <a:r>
              <a:rPr lang="en-GB" b="1" u="sng" dirty="0"/>
              <a:t>Blood Brothers - Short essay response (2 detailed paragraphs)</a:t>
            </a:r>
            <a:endParaRPr lang="en-GB" dirty="0"/>
          </a:p>
          <a:p>
            <a:r>
              <a:rPr lang="en-GB" sz="1600" dirty="0"/>
              <a:t>Explore how Willy Russell presents differences in social class in the dialogue below, between Edward and Mickey. (This is taken from the scene where the boys first meet).</a:t>
            </a:r>
          </a:p>
          <a:p>
            <a:r>
              <a:rPr lang="en-GB" sz="1600" dirty="0"/>
              <a:t>You should write about:</a:t>
            </a:r>
          </a:p>
          <a:p>
            <a:r>
              <a:rPr lang="en-GB" sz="1600" dirty="0"/>
              <a:t>- What is suggested by the use of formal and informal English?</a:t>
            </a:r>
          </a:p>
          <a:p>
            <a:r>
              <a:rPr lang="en-GB" sz="1600" dirty="0"/>
              <a:t>- What is suggested about the behaviour of each boy?</a:t>
            </a:r>
          </a:p>
          <a:p>
            <a:r>
              <a:rPr lang="en-GB" sz="1600" dirty="0"/>
              <a:t>How do Russell's choices create ideas about social class in 1980s Liverpool for the audience?</a:t>
            </a:r>
          </a:p>
          <a:p>
            <a:r>
              <a:rPr lang="en-GB" sz="1600" dirty="0"/>
              <a:t>Write two detailed paragraphs.</a:t>
            </a:r>
          </a:p>
        </p:txBody>
      </p:sp>
      <p:sp>
        <p:nvSpPr>
          <p:cNvPr id="10" name="Google Shape;134;p5"/>
          <p:cNvSpPr txBox="1"/>
          <p:nvPr/>
        </p:nvSpPr>
        <p:spPr>
          <a:xfrm>
            <a:off x="9849921" y="1134227"/>
            <a:ext cx="1950194" cy="70784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EXTRACT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smtClean="0">
                <a:ln>
                  <a:noFill/>
                </a:ln>
                <a:solidFill>
                  <a:srgbClr val="000000"/>
                </a:solidFill>
                <a:effectLst/>
                <a:uLnTx/>
                <a:uFillTx/>
                <a:latin typeface="Comic Sans MS"/>
                <a:ea typeface="Comic Sans MS"/>
                <a:cs typeface="Comic Sans MS"/>
                <a:sym typeface="Comic Sans MS"/>
              </a:rPr>
              <a:t>B</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Rectangle 1"/>
          <p:cNvSpPr/>
          <p:nvPr/>
        </p:nvSpPr>
        <p:spPr>
          <a:xfrm>
            <a:off x="5562600" y="2223609"/>
            <a:ext cx="6343649" cy="4524315"/>
          </a:xfrm>
          <a:prstGeom prst="rect">
            <a:avLst/>
          </a:prstGeom>
          <a:solidFill>
            <a:schemeClr val="accent4">
              <a:lumMod val="20000"/>
              <a:lumOff val="80000"/>
            </a:schemeClr>
          </a:solidFill>
        </p:spPr>
        <p:txBody>
          <a:bodyPr wrap="square">
            <a:spAutoFit/>
          </a:bodyPr>
          <a:lstStyle/>
          <a:p>
            <a:r>
              <a:rPr lang="en-GB" sz="1600" b="1" dirty="0"/>
              <a:t>EXAMPLE </a:t>
            </a:r>
            <a:r>
              <a:rPr lang="en-GB" sz="1600" b="1" dirty="0" smtClean="0"/>
              <a:t>RESPONSE</a:t>
            </a:r>
            <a:r>
              <a:rPr lang="en-GB" sz="1600" dirty="0" smtClean="0"/>
              <a:t/>
            </a:r>
            <a:br>
              <a:rPr lang="en-GB" sz="1600" dirty="0" smtClean="0"/>
            </a:br>
            <a:r>
              <a:rPr lang="en-GB" sz="1600" dirty="0" smtClean="0"/>
              <a:t>In </a:t>
            </a:r>
            <a:r>
              <a:rPr lang="en-GB" sz="1600" dirty="0"/>
              <a:t>this passage, Willy Russell uses the dialogue between Edward and Mickey to highlight the differences in their social class and upbringing. Mickey’s speech is informal, using </a:t>
            </a:r>
            <a:r>
              <a:rPr lang="en-GB" sz="1600" dirty="0" smtClean="0"/>
              <a:t>colloquialisms </a:t>
            </a:r>
            <a:r>
              <a:rPr lang="en-GB" sz="1600" dirty="0"/>
              <a:t>like “’</a:t>
            </a:r>
            <a:r>
              <a:rPr lang="en-GB" sz="1600" dirty="0" err="1"/>
              <a:t>Gis</a:t>
            </a:r>
            <a:r>
              <a:rPr lang="en-GB" sz="1600" dirty="0"/>
              <a:t> a sweet” and “pissed off,” which reflects a working-class background where informal language and direct expressions are common. </a:t>
            </a:r>
            <a:r>
              <a:rPr lang="en-GB" sz="1600" dirty="0" smtClean="0"/>
              <a:t/>
            </a:r>
            <a:br>
              <a:rPr lang="en-GB" sz="1600" dirty="0" smtClean="0"/>
            </a:br>
            <a:r>
              <a:rPr lang="en-GB" sz="1600" dirty="0" smtClean="0"/>
              <a:t>His </a:t>
            </a:r>
            <a:r>
              <a:rPr lang="en-GB" sz="1600" dirty="0"/>
              <a:t>casual attitude towards things like his mother's rules ("’Cos me mam says") also shows that he is used to a more relaxed or even rebellious family environment. On the other hand, Edward speaks more formally, referring to his mother as “my mummy” and using polite phrases like “All right” when offering a sweet. This suggests he comes from a more middle-class family</a:t>
            </a:r>
            <a:r>
              <a:rPr lang="en-GB" sz="1600" dirty="0" smtClean="0"/>
              <a:t>, but that he does not have the same maturity as Mickey. It could also suggest that he is more likely to conform to his parents expectations of politeness and good behaviour.</a:t>
            </a:r>
            <a:br>
              <a:rPr lang="en-GB" sz="1600" dirty="0" smtClean="0"/>
            </a:br>
            <a:r>
              <a:rPr lang="en-GB" sz="1600" dirty="0" smtClean="0"/>
              <a:t>The </a:t>
            </a:r>
            <a:r>
              <a:rPr lang="en-GB" sz="1600" dirty="0"/>
              <a:t>contrast in their speech shows how they come from different social backgrounds, with Mickey's language reflecting a more working-class lifestyle and Edward's speech indicating a more educated, middle-class </a:t>
            </a:r>
            <a:r>
              <a:rPr lang="en-GB" sz="1600" dirty="0" smtClean="0"/>
              <a:t>upbringing – an issue that Willy Russell wanted to convey in his play.</a:t>
            </a:r>
            <a:endParaRPr lang="en-GB" sz="1600" dirty="0"/>
          </a:p>
        </p:txBody>
      </p:sp>
    </p:spTree>
    <p:extLst>
      <p:ext uri="{BB962C8B-B14F-4D97-AF65-F5344CB8AC3E}">
        <p14:creationId xmlns:p14="http://schemas.microsoft.com/office/powerpoint/2010/main" val="23087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76225"/>
            <a:ext cx="10515600" cy="1325563"/>
          </a:xfrm>
        </p:spPr>
        <p:txBody>
          <a:bodyPr>
            <a:normAutofit/>
          </a:bodyPr>
          <a:lstStyle/>
          <a:p>
            <a:r>
              <a:rPr dirty="0"/>
              <a:t>What does the term symbiotic mean in a biological context?</a:t>
            </a:r>
          </a:p>
        </p:txBody>
      </p:sp>
      <p:sp>
        <p:nvSpPr>
          <p:cNvPr id="3" name="Content Placeholder 2"/>
          <p:cNvSpPr>
            <a:spLocks noGrp="1"/>
          </p:cNvSpPr>
          <p:nvPr>
            <p:ph idx="1"/>
          </p:nvPr>
        </p:nvSpPr>
        <p:spPr>
          <a:xfrm>
            <a:off x="381000" y="1825625"/>
            <a:ext cx="9956800" cy="4351338"/>
          </a:xfrm>
        </p:spPr>
        <p:txBody>
          <a:bodyPr>
            <a:normAutofit lnSpcReduction="10000"/>
          </a:bodyPr>
          <a:lstStyle/>
          <a:p>
            <a:r>
              <a:rPr dirty="0"/>
              <a:t>A. A one-sided relationship where one organism harms another</a:t>
            </a:r>
          </a:p>
          <a:p>
            <a:r>
              <a:rPr dirty="0"/>
              <a:t>B. A random interaction between two organisms</a:t>
            </a:r>
          </a:p>
          <a:p>
            <a:r>
              <a:rPr dirty="0"/>
              <a:t>C. A mutually beneficial relationship between two organisms ✅</a:t>
            </a:r>
          </a:p>
          <a:p>
            <a:r>
              <a:rPr dirty="0"/>
              <a:t>D. A competition between two similar species</a:t>
            </a:r>
          </a:p>
          <a:p>
            <a:endParaRPr dirty="0"/>
          </a:p>
          <a:p>
            <a:r>
              <a:rPr dirty="0"/>
              <a:t>Explanation: In biology, a symbiotic relationship is one in which both organisms benefit from the interaction</a:t>
            </a:r>
            <a:r>
              <a:rPr dirty="0" smtClean="0"/>
              <a:t>.</a:t>
            </a:r>
            <a:r>
              <a:rPr lang="en-GB" dirty="0" smtClean="0"/>
              <a:t/>
            </a:r>
            <a:br>
              <a:rPr lang="en-GB" dirty="0" smtClean="0"/>
            </a:br>
            <a:r>
              <a:rPr lang="en-GB" b="1" dirty="0" smtClean="0"/>
              <a:t>You can use the word symbiotic to describe a relationship between two people; George and Lennie have a symbiotic relationship.</a:t>
            </a:r>
            <a:endParaRPr b="1" dirty="0"/>
          </a:p>
        </p:txBody>
      </p:sp>
      <p:pic>
        <p:nvPicPr>
          <p:cNvPr id="2050" name="Picture 2" descr="Analysis of George &amp; Lennie &amp; Other Relationships! – gcsehel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679" y="4648201"/>
            <a:ext cx="2786321" cy="164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1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What does the word pugnacious most closely mean?</a:t>
            </a:r>
          </a:p>
        </p:txBody>
      </p:sp>
      <p:sp>
        <p:nvSpPr>
          <p:cNvPr id="3" name="Content Placeholder 2"/>
          <p:cNvSpPr>
            <a:spLocks noGrp="1"/>
          </p:cNvSpPr>
          <p:nvPr>
            <p:ph idx="1"/>
          </p:nvPr>
        </p:nvSpPr>
        <p:spPr>
          <a:xfrm>
            <a:off x="838200" y="1825625"/>
            <a:ext cx="5092700" cy="4351338"/>
          </a:xfrm>
        </p:spPr>
        <p:txBody>
          <a:bodyPr/>
          <a:lstStyle/>
          <a:p>
            <a:r>
              <a:rPr dirty="0"/>
              <a:t>A. Generous and kind</a:t>
            </a:r>
          </a:p>
          <a:p>
            <a:r>
              <a:rPr dirty="0"/>
              <a:t>B. Eager to fight or argue ✅</a:t>
            </a:r>
          </a:p>
          <a:p>
            <a:r>
              <a:rPr dirty="0"/>
              <a:t>C. Lazy and unmotivated</a:t>
            </a:r>
          </a:p>
          <a:p>
            <a:r>
              <a:rPr dirty="0"/>
              <a:t>D. Wise and thoughtful</a:t>
            </a:r>
          </a:p>
          <a:p>
            <a:endParaRPr dirty="0"/>
          </a:p>
          <a:p>
            <a:r>
              <a:rPr dirty="0"/>
              <a:t>Explanation: The word 'pugnacious' means eager or quick to argue, quarrel, or fight.</a:t>
            </a:r>
          </a:p>
        </p:txBody>
      </p:sp>
      <p:sp>
        <p:nvSpPr>
          <p:cNvPr id="4" name="AutoShape 2" descr="the Pugilist Class Preview - Dungeon Masters Guild | DriveThruR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rotWithShape="1">
          <a:blip r:embed="rId2"/>
          <a:srcRect l="52222" t="30741" r="29514" b="22840"/>
          <a:stretch/>
        </p:blipFill>
        <p:spPr>
          <a:xfrm>
            <a:off x="8343137" y="1587499"/>
            <a:ext cx="3378964" cy="4830763"/>
          </a:xfrm>
          <a:prstGeom prst="rect">
            <a:avLst/>
          </a:prstGeom>
        </p:spPr>
      </p:pic>
    </p:spTree>
    <p:extLst>
      <p:ext uri="{BB962C8B-B14F-4D97-AF65-F5344CB8AC3E}">
        <p14:creationId xmlns:p14="http://schemas.microsoft.com/office/powerpoint/2010/main" val="197784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What was The Great Depression of 1929?</a:t>
            </a:r>
          </a:p>
        </p:txBody>
      </p:sp>
      <p:sp>
        <p:nvSpPr>
          <p:cNvPr id="3" name="Content Placeholder 2"/>
          <p:cNvSpPr>
            <a:spLocks noGrp="1"/>
          </p:cNvSpPr>
          <p:nvPr>
            <p:ph idx="1"/>
          </p:nvPr>
        </p:nvSpPr>
        <p:spPr>
          <a:xfrm>
            <a:off x="838200" y="1825625"/>
            <a:ext cx="8191500" cy="4351338"/>
          </a:xfrm>
        </p:spPr>
        <p:txBody>
          <a:bodyPr>
            <a:normAutofit/>
          </a:bodyPr>
          <a:lstStyle/>
          <a:p>
            <a:r>
              <a:rPr dirty="0"/>
              <a:t>A. A drought that affected farmers in the Midwest</a:t>
            </a:r>
          </a:p>
          <a:p>
            <a:r>
              <a:rPr dirty="0"/>
              <a:t>B. A period of widespread economic hardship and unemployment in the U.S. ✅</a:t>
            </a:r>
          </a:p>
          <a:p>
            <a:r>
              <a:rPr dirty="0"/>
              <a:t>C. A political scandal involving the U.S. presidency</a:t>
            </a:r>
          </a:p>
          <a:p>
            <a:r>
              <a:rPr dirty="0"/>
              <a:t>D. The name of a military conflict in Europe</a:t>
            </a:r>
          </a:p>
          <a:p>
            <a:endParaRPr dirty="0"/>
          </a:p>
          <a:p>
            <a:r>
              <a:rPr dirty="0"/>
              <a:t>Explanation: The Great Depression was a major economic crisis that began in 1929, leading to high unemployment and poverty.</a:t>
            </a:r>
          </a:p>
        </p:txBody>
      </p:sp>
      <p:pic>
        <p:nvPicPr>
          <p:cNvPr id="3074" name="Picture 2" descr="Great Depression | Definition, History, Dates, Causes, Effects, &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009" y="1930400"/>
            <a:ext cx="3321991" cy="269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2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What was The Dust Bowl primarily caused by?</a:t>
            </a:r>
          </a:p>
        </p:txBody>
      </p:sp>
      <p:sp>
        <p:nvSpPr>
          <p:cNvPr id="3" name="Content Placeholder 2"/>
          <p:cNvSpPr>
            <a:spLocks noGrp="1"/>
          </p:cNvSpPr>
          <p:nvPr>
            <p:ph idx="1"/>
          </p:nvPr>
        </p:nvSpPr>
        <p:spPr>
          <a:xfrm>
            <a:off x="838200" y="1825625"/>
            <a:ext cx="6819900" cy="4351338"/>
          </a:xfrm>
        </p:spPr>
        <p:txBody>
          <a:bodyPr>
            <a:normAutofit/>
          </a:bodyPr>
          <a:lstStyle/>
          <a:p>
            <a:r>
              <a:rPr dirty="0"/>
              <a:t>A. A volcanic eruption in the Midwest</a:t>
            </a:r>
          </a:p>
          <a:p>
            <a:r>
              <a:rPr dirty="0"/>
              <a:t>B. Massive urban fires</a:t>
            </a:r>
          </a:p>
          <a:p>
            <a:r>
              <a:rPr dirty="0"/>
              <a:t>C. Over-farming and severe drought in the 1930s ✅</a:t>
            </a:r>
          </a:p>
          <a:p>
            <a:r>
              <a:rPr dirty="0"/>
              <a:t>D. Industrial pollution in cities</a:t>
            </a:r>
          </a:p>
          <a:p>
            <a:endParaRPr dirty="0"/>
          </a:p>
          <a:p>
            <a:r>
              <a:rPr dirty="0"/>
              <a:t>Explanation: The Dust Bowl was caused by over-farming and a lack of rain, leading to severe dust storms in the central U.S.</a:t>
            </a:r>
          </a:p>
        </p:txBody>
      </p:sp>
      <p:pic>
        <p:nvPicPr>
          <p:cNvPr id="4098" name="Picture 2" descr="Dust Bowl | Definition, Duration, Map, &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9309" y="2038350"/>
            <a:ext cx="472269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7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ROMEO AND JULIET</a:t>
            </a:r>
            <a:r>
              <a:rPr lang="en-GB" dirty="0" smtClean="0"/>
              <a:t/>
            </a:r>
            <a:br>
              <a:rPr lang="en-GB" dirty="0" smtClean="0"/>
            </a:br>
            <a:r>
              <a:rPr dirty="0" smtClean="0"/>
              <a:t>In </a:t>
            </a:r>
            <a:r>
              <a:rPr dirty="0"/>
              <a:t>Act 1, who is Romeo in love with before he meets Juliet?</a:t>
            </a:r>
          </a:p>
        </p:txBody>
      </p:sp>
      <p:sp>
        <p:nvSpPr>
          <p:cNvPr id="3" name="Content Placeholder 2"/>
          <p:cNvSpPr>
            <a:spLocks noGrp="1"/>
          </p:cNvSpPr>
          <p:nvPr>
            <p:ph idx="1"/>
          </p:nvPr>
        </p:nvSpPr>
        <p:spPr>
          <a:xfrm>
            <a:off x="838200" y="1825625"/>
            <a:ext cx="6153150" cy="4351338"/>
          </a:xfrm>
        </p:spPr>
        <p:txBody>
          <a:bodyPr/>
          <a:lstStyle/>
          <a:p>
            <a:r>
              <a:rPr dirty="0"/>
              <a:t>A. Juliet</a:t>
            </a:r>
          </a:p>
          <a:p>
            <a:r>
              <a:rPr dirty="0"/>
              <a:t>B. Rosaline ✅</a:t>
            </a:r>
          </a:p>
          <a:p>
            <a:r>
              <a:rPr dirty="0"/>
              <a:t>C. Tybalt</a:t>
            </a:r>
          </a:p>
          <a:p>
            <a:r>
              <a:rPr dirty="0"/>
              <a:t>D. Lady Capulet</a:t>
            </a:r>
          </a:p>
          <a:p>
            <a:endParaRPr dirty="0"/>
          </a:p>
          <a:p>
            <a:r>
              <a:rPr dirty="0"/>
              <a:t>Explanation: Romeo is heartbroken over Rosaline at the beginning of the play, before he meets Juliet at the Capulet party.</a:t>
            </a:r>
          </a:p>
        </p:txBody>
      </p:sp>
      <p:pic>
        <p:nvPicPr>
          <p:cNvPr id="5122" name="Picture 2" descr="Rosaline | Digital Collections at the University of Illinois at  Urbana-Champaign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4916" y="1426765"/>
            <a:ext cx="3807084" cy="514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8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se Flower Drawing Vector Art, Icons, and Graphics for Fre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9744">
            <a:off x="8023123" y="2096576"/>
            <a:ext cx="4168877" cy="41688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t>When Juliet says in Act 2: "What's in a name? That which we call a rose / By any other word would smell as sweet," what does she mean?</a:t>
            </a:r>
          </a:p>
        </p:txBody>
      </p:sp>
      <p:sp>
        <p:nvSpPr>
          <p:cNvPr id="3" name="Content Placeholder 2"/>
          <p:cNvSpPr>
            <a:spLocks noGrp="1"/>
          </p:cNvSpPr>
          <p:nvPr>
            <p:ph idx="1"/>
          </p:nvPr>
        </p:nvSpPr>
        <p:spPr>
          <a:xfrm>
            <a:off x="838200" y="2005345"/>
            <a:ext cx="7184923" cy="4351338"/>
          </a:xfrm>
        </p:spPr>
        <p:txBody>
          <a:bodyPr>
            <a:normAutofit/>
          </a:bodyPr>
          <a:lstStyle/>
          <a:p>
            <a:r>
              <a:rPr dirty="0"/>
              <a:t>A. She wants Romeo to leave his family.</a:t>
            </a:r>
          </a:p>
          <a:p>
            <a:r>
              <a:rPr dirty="0"/>
              <a:t>B. She believes names don’t change the worth of a person. ✅</a:t>
            </a:r>
          </a:p>
          <a:p>
            <a:r>
              <a:rPr dirty="0"/>
              <a:t>C. She thinks Romeo is hiding something.</a:t>
            </a:r>
          </a:p>
          <a:p>
            <a:r>
              <a:rPr dirty="0"/>
              <a:t>D. She prefers flowers to people.</a:t>
            </a:r>
          </a:p>
          <a:p>
            <a:endParaRPr dirty="0"/>
          </a:p>
          <a:p>
            <a:r>
              <a:rPr dirty="0"/>
              <a:t>Explanation: Juliet argues that Romeo’s name (Montague) is not what matters—she values him for who he is.</a:t>
            </a:r>
          </a:p>
        </p:txBody>
      </p:sp>
    </p:spTree>
    <p:extLst>
      <p:ext uri="{BB962C8B-B14F-4D97-AF65-F5344CB8AC3E}">
        <p14:creationId xmlns:p14="http://schemas.microsoft.com/office/powerpoint/2010/main" val="421169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In Act 1, Tybalt becomes angry when he sees Romeo at the Capulet party. What does this tell us about Tybalt’s character?</a:t>
            </a:r>
          </a:p>
        </p:txBody>
      </p:sp>
      <p:sp>
        <p:nvSpPr>
          <p:cNvPr id="3" name="Content Placeholder 2"/>
          <p:cNvSpPr>
            <a:spLocks noGrp="1"/>
          </p:cNvSpPr>
          <p:nvPr>
            <p:ph idx="1"/>
          </p:nvPr>
        </p:nvSpPr>
        <p:spPr>
          <a:xfrm>
            <a:off x="838200" y="2130425"/>
            <a:ext cx="7125929" cy="4351338"/>
          </a:xfrm>
        </p:spPr>
        <p:txBody>
          <a:bodyPr>
            <a:normAutofit lnSpcReduction="10000"/>
          </a:bodyPr>
          <a:lstStyle/>
          <a:p>
            <a:r>
              <a:rPr dirty="0"/>
              <a:t>A. He is jealous of Romeo.</a:t>
            </a:r>
          </a:p>
          <a:p>
            <a:r>
              <a:rPr dirty="0"/>
              <a:t>B. He is shy and quiet.</a:t>
            </a:r>
          </a:p>
          <a:p>
            <a:r>
              <a:rPr dirty="0"/>
              <a:t>C. He is quick to anger and very loyal to his family. ✅</a:t>
            </a:r>
          </a:p>
          <a:p>
            <a:r>
              <a:rPr dirty="0"/>
              <a:t>D. He wants to make peace with the Montagues.</a:t>
            </a:r>
          </a:p>
          <a:p>
            <a:endParaRPr dirty="0"/>
          </a:p>
          <a:p>
            <a:r>
              <a:rPr dirty="0"/>
              <a:t>Explanation: Tybalt's immediate anger and hostility show his hot temper and deep loyalty to the Capulet name.</a:t>
            </a:r>
          </a:p>
        </p:txBody>
      </p:sp>
      <p:pic>
        <p:nvPicPr>
          <p:cNvPr id="7170" name="Picture 2" descr="Tyb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825" y="2401093"/>
            <a:ext cx="4231176" cy="237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09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2908</TotalTime>
  <Words>3855</Words>
  <Application>Microsoft Office PowerPoint</Application>
  <PresentationFormat>Widescreen</PresentationFormat>
  <Paragraphs>299</Paragraphs>
  <Slides>23</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Comic Sans MS</vt:lpstr>
      <vt:lpstr>Office Theme</vt:lpstr>
      <vt:lpstr>1_Office Theme</vt:lpstr>
      <vt:lpstr>Year 8 Revision</vt:lpstr>
      <vt:lpstr>OF MICE AND MEN Which of the following best describes The American Dream?</vt:lpstr>
      <vt:lpstr>What does the term symbiotic mean in a biological context?</vt:lpstr>
      <vt:lpstr>What does the word pugnacious most closely mean?</vt:lpstr>
      <vt:lpstr>What was The Great Depression of 1929?</vt:lpstr>
      <vt:lpstr>What was The Dust Bowl primarily caused by?</vt:lpstr>
      <vt:lpstr>ROMEO AND JULIET In Act 1, who is Romeo in love with before he meets Juliet?</vt:lpstr>
      <vt:lpstr>When Juliet says in Act 2: "What's in a name? That which we call a rose / By any other word would smell as sweet," what does she mean?</vt:lpstr>
      <vt:lpstr>In Act 1, Tybalt becomes angry when he sees Romeo at the Capulet party. What does this tell us about Tybalt’s character?</vt:lpstr>
      <vt:lpstr>What literary device is used when Romeo says in Act 2: "With love’s light wings did I o’erperch these walls; / For stony limits cannot hold love out"?</vt:lpstr>
      <vt:lpstr>Which of the following lines from Act 1 best shows Shakespeare’s use of oxymoron to express Romeo’s feelings?</vt:lpstr>
      <vt:lpstr>BLOOD BROTHERS Russell uses costume and stage directions to highlight the class differences between the Johnstone and Lyons families.</vt:lpstr>
      <vt:lpstr>The way Mickey and Edward speak and behave when they first meet suggests that they are from the same social background.</vt:lpstr>
      <vt:lpstr>Willy Russell shows the difference in social class by giving Mrs. Johnstone a strong Liverpudlian accent and making her speak informally.</vt:lpstr>
      <vt:lpstr>In Act 1, Mrs. Lyons is portrayed as warm and friendly toward Mrs. Johnstone throughout the entire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Akumabor</dc:creator>
  <cp:lastModifiedBy>Mr Brooks</cp:lastModifiedBy>
  <cp:revision>26</cp:revision>
  <dcterms:created xsi:type="dcterms:W3CDTF">2024-12-03T08:20:40Z</dcterms:created>
  <dcterms:modified xsi:type="dcterms:W3CDTF">2025-05-22T11:19:50Z</dcterms:modified>
</cp:coreProperties>
</file>